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4" r:id="rId3"/>
    <p:sldMasterId id="2147483683" r:id="rId4"/>
  </p:sldMasterIdLst>
  <p:notesMasterIdLst>
    <p:notesMasterId r:id="rId39"/>
  </p:notesMasterIdLst>
  <p:handoutMasterIdLst>
    <p:handoutMasterId r:id="rId40"/>
  </p:handoutMasterIdLst>
  <p:sldIdLst>
    <p:sldId id="260" r:id="rId5"/>
    <p:sldId id="262" r:id="rId6"/>
    <p:sldId id="338" r:id="rId7"/>
    <p:sldId id="275" r:id="rId8"/>
    <p:sldId id="334" r:id="rId9"/>
    <p:sldId id="335" r:id="rId10"/>
    <p:sldId id="281" r:id="rId11"/>
    <p:sldId id="337" r:id="rId12"/>
    <p:sldId id="339" r:id="rId13"/>
    <p:sldId id="284" r:id="rId14"/>
    <p:sldId id="285" r:id="rId15"/>
    <p:sldId id="286" r:id="rId16"/>
    <p:sldId id="287" r:id="rId17"/>
    <p:sldId id="327" r:id="rId18"/>
    <p:sldId id="289" r:id="rId19"/>
    <p:sldId id="290" r:id="rId20"/>
    <p:sldId id="329" r:id="rId21"/>
    <p:sldId id="299" r:id="rId22"/>
    <p:sldId id="321" r:id="rId23"/>
    <p:sldId id="330" r:id="rId24"/>
    <p:sldId id="331" r:id="rId25"/>
    <p:sldId id="332" r:id="rId26"/>
    <p:sldId id="306" r:id="rId27"/>
    <p:sldId id="333" r:id="rId28"/>
    <p:sldId id="308" r:id="rId29"/>
    <p:sldId id="309" r:id="rId30"/>
    <p:sldId id="322" r:id="rId31"/>
    <p:sldId id="310" r:id="rId32"/>
    <p:sldId id="311" r:id="rId33"/>
    <p:sldId id="312" r:id="rId34"/>
    <p:sldId id="313" r:id="rId35"/>
    <p:sldId id="314" r:id="rId36"/>
    <p:sldId id="315" r:id="rId37"/>
    <p:sldId id="316" r:id="rId38"/>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5968"/>
    <a:srgbClr val="00B178"/>
    <a:srgbClr val="000000"/>
    <a:srgbClr val="00ABC3"/>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5" autoAdjust="0"/>
    <p:restoredTop sz="77160" autoAdjust="0"/>
  </p:normalViewPr>
  <p:slideViewPr>
    <p:cSldViewPr snapToObjects="1">
      <p:cViewPr varScale="1">
        <p:scale>
          <a:sx n="117" d="100"/>
          <a:sy n="117" d="100"/>
        </p:scale>
        <p:origin x="1272" y="102"/>
      </p:cViewPr>
      <p:guideLst>
        <p:guide orient="horz" pos="1620"/>
        <p:guide pos="2880"/>
      </p:guideLst>
    </p:cSldViewPr>
  </p:slideViewPr>
  <p:notesTextViewPr>
    <p:cViewPr>
      <p:scale>
        <a:sx n="1" d="1"/>
        <a:sy n="1" d="1"/>
      </p:scale>
      <p:origin x="0" y="0"/>
    </p:cViewPr>
  </p:notesTextViewPr>
  <p:notesViewPr>
    <p:cSldViewPr snapToObjects="1">
      <p:cViewPr varScale="1">
        <p:scale>
          <a:sx n="85" d="100"/>
          <a:sy n="85" d="100"/>
        </p:scale>
        <p:origin x="-303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667" cy="4963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739" y="0"/>
            <a:ext cx="2949667" cy="496325"/>
          </a:xfrm>
          <a:prstGeom prst="rect">
            <a:avLst/>
          </a:prstGeom>
        </p:spPr>
        <p:txBody>
          <a:bodyPr vert="horz" lIns="91440" tIns="45720" rIns="91440" bIns="45720" rtlCol="0"/>
          <a:lstStyle>
            <a:lvl1pPr algn="r">
              <a:defRPr sz="1200"/>
            </a:lvl1pPr>
          </a:lstStyle>
          <a:p>
            <a:fld id="{724F5ED6-4021-45B2-B693-C8556F7016F1}" type="datetimeFigureOut">
              <a:rPr lang="en-AU" smtClean="0"/>
              <a:t>2/06/2020</a:t>
            </a:fld>
            <a:endParaRPr lang="en-AU"/>
          </a:p>
        </p:txBody>
      </p:sp>
      <p:sp>
        <p:nvSpPr>
          <p:cNvPr id="4" name="Footer Placeholder 3"/>
          <p:cNvSpPr>
            <a:spLocks noGrp="1"/>
          </p:cNvSpPr>
          <p:nvPr>
            <p:ph type="ftr" sz="quarter" idx="2"/>
          </p:nvPr>
        </p:nvSpPr>
        <p:spPr>
          <a:xfrm>
            <a:off x="0" y="9440161"/>
            <a:ext cx="2949667" cy="49775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739" y="9440161"/>
            <a:ext cx="2949667" cy="497751"/>
          </a:xfrm>
          <a:prstGeom prst="rect">
            <a:avLst/>
          </a:prstGeom>
        </p:spPr>
        <p:txBody>
          <a:bodyPr vert="horz" lIns="91440" tIns="45720" rIns="91440" bIns="45720" rtlCol="0" anchor="b"/>
          <a:lstStyle>
            <a:lvl1pPr algn="r">
              <a:defRPr sz="1200"/>
            </a:lvl1pPr>
          </a:lstStyle>
          <a:p>
            <a:fld id="{9765A194-A558-422F-BD8A-3E15AF21DF77}" type="slidenum">
              <a:rPr lang="en-AU" smtClean="0"/>
              <a:t>‹#›</a:t>
            </a:fld>
            <a:endParaRPr lang="en-AU"/>
          </a:p>
        </p:txBody>
      </p:sp>
    </p:spTree>
    <p:extLst>
      <p:ext uri="{BB962C8B-B14F-4D97-AF65-F5344CB8AC3E}">
        <p14:creationId xmlns:p14="http://schemas.microsoft.com/office/powerpoint/2010/main" val="1213751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3855839" y="0"/>
            <a:ext cx="2949787" cy="496967"/>
          </a:xfrm>
          <a:prstGeom prst="rect">
            <a:avLst/>
          </a:prstGeom>
        </p:spPr>
        <p:txBody>
          <a:bodyPr vert="horz" lIns="86206" tIns="43103" rIns="86206" bIns="43103" rtlCol="0"/>
          <a:lstStyle>
            <a:lvl1pPr algn="r">
              <a:defRPr sz="1100"/>
            </a:lvl1pPr>
          </a:lstStyle>
          <a:p>
            <a:fld id="{816A575B-F4C7-4011-A893-9E91E51A3214}" type="datetimeFigureOut">
              <a:rPr lang="en-AU" smtClean="0"/>
              <a:t>2/06/2020</a:t>
            </a:fld>
            <a:endParaRPr lang="en-AU"/>
          </a:p>
        </p:txBody>
      </p:sp>
      <p:sp>
        <p:nvSpPr>
          <p:cNvPr id="4" name="Slide Image Placeholder 3"/>
          <p:cNvSpPr>
            <a:spLocks noGrp="1" noRot="1" noChangeAspect="1"/>
          </p:cNvSpPr>
          <p:nvPr>
            <p:ph type="sldImg" idx="2"/>
          </p:nvPr>
        </p:nvSpPr>
        <p:spPr>
          <a:xfrm>
            <a:off x="90488" y="744538"/>
            <a:ext cx="6626225" cy="3727450"/>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51705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92075" y="746125"/>
            <a:ext cx="6623050" cy="3725863"/>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Please note that as part of the SHS review</a:t>
            </a:r>
            <a:r>
              <a:rPr lang="en-US" baseline="0" dirty="0">
                <a:latin typeface="Arial" pitchFamily="34" charset="0"/>
              </a:rPr>
              <a:t> that:</a:t>
            </a:r>
          </a:p>
          <a:p>
            <a:pPr marL="171450" indent="-171450">
              <a:buFont typeface="Arial" panose="020B0604020202020204" pitchFamily="34" charset="0"/>
              <a:buChar char="•"/>
            </a:pPr>
            <a:r>
              <a:rPr lang="en-US" dirty="0">
                <a:latin typeface="Arial" pitchFamily="34" charset="0"/>
              </a:rPr>
              <a:t>Family Placement Claim will</a:t>
            </a:r>
            <a:r>
              <a:rPr lang="en-US" baseline="0" dirty="0">
                <a:latin typeface="Arial" pitchFamily="34" charset="0"/>
              </a:rPr>
              <a:t> no longer be a part of the selection committee deliberations</a:t>
            </a:r>
          </a:p>
          <a:p>
            <a:pPr marL="171450" indent="-171450">
              <a:buFont typeface="Arial" panose="020B0604020202020204" pitchFamily="34" charset="0"/>
              <a:buChar char="•"/>
            </a:pPr>
            <a:r>
              <a:rPr lang="en-US" baseline="0" dirty="0">
                <a:latin typeface="Arial" pitchFamily="34" charset="0"/>
              </a:rPr>
              <a:t>twins will no longer be given consideration</a:t>
            </a:r>
          </a:p>
          <a:p>
            <a:pPr marL="171450" indent="-171450">
              <a:buFont typeface="Arial" panose="020B0604020202020204" pitchFamily="34" charset="0"/>
              <a:buChar char="•"/>
            </a:pPr>
            <a:r>
              <a:rPr lang="en-US" baseline="0" dirty="0">
                <a:latin typeface="Arial" pitchFamily="34" charset="0"/>
              </a:rPr>
              <a:t>Parents will only get three choices instead of four.</a:t>
            </a:r>
            <a:endParaRPr lang="en-US" dirty="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B50083BA-C13E-4BE6-AE0A-839A8BCA2874}" type="slidenum">
              <a:rPr lang="en-AU" sz="1200" smtClean="0">
                <a:solidFill>
                  <a:prstClr val="black"/>
                </a:solidFill>
              </a:rPr>
              <a:pPr eaLnBrk="1" hangingPunct="1"/>
              <a:t>12</a:t>
            </a:fld>
            <a:endParaRPr lang="en-AU" sz="1200">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3E0C3E1-EA12-4D8D-B90C-4F3077B87AB1}" type="slidenum">
              <a:rPr lang="en-AU" smtClean="0">
                <a:solidFill>
                  <a:prstClr val="black"/>
                </a:solidFill>
              </a:rPr>
              <a:pPr eaLnBrk="1" hangingPunct="1"/>
              <a:t>13</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88277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All such late requests will require documentary evidence to support the claim. This might include a contract of sale or lease on a new residence and utilities bills such as phone or electricity account</a:t>
            </a:r>
            <a:r>
              <a:rPr lang="en-AU" baseline="0" dirty="0"/>
              <a:t> clearly showing the new address.</a:t>
            </a:r>
            <a:endParaRPr lang="en-AU"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1C55476-F4CB-4C90-806A-19B51D2CDF5B}" type="slidenum">
              <a:rPr lang="en-AU" smtClean="0">
                <a:solidFill>
                  <a:prstClr val="black"/>
                </a:solidFill>
              </a:rPr>
              <a:pPr eaLnBrk="1" hangingPunct="1"/>
              <a:t>15</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dirty="0">
              <a:latin typeface="Arial"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D825394-E45B-4B3E-82B1-FB84654462E0}" type="slidenum">
              <a:rPr lang="en-AU" smtClean="0">
                <a:solidFill>
                  <a:prstClr val="black"/>
                </a:solidFill>
              </a:rPr>
              <a:pPr eaLnBrk="1" hangingPunct="1"/>
              <a:t>16</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two parts to the test – Parts 1 and 2. </a:t>
            </a:r>
          </a:p>
          <a:p>
            <a:endParaRPr lang="en-AU" dirty="0"/>
          </a:p>
          <a:p>
            <a:r>
              <a:rPr lang="en-AU" dirty="0"/>
              <a:t>Each Part takes 30 minutes and consists of a mix of 35 multiple choice questions in English, mathematics and general ability.  </a:t>
            </a:r>
          </a:p>
          <a:p>
            <a:endParaRPr lang="en-AU" dirty="0"/>
          </a:p>
          <a:p>
            <a:r>
              <a:rPr lang="en-AU" dirty="0"/>
              <a:t>There are 20 questions for English and mathematics and 30 general ability questions.</a:t>
            </a:r>
          </a:p>
          <a:p>
            <a:endParaRPr lang="en-AU" dirty="0"/>
          </a:p>
          <a:p>
            <a:r>
              <a:rPr lang="en-AU" dirty="0"/>
              <a:t>For each test component, the test score is scaled to a mean of 60 and a standard deviation of 12. The process does not convert the test score to a percentage score.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38084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9867D845-933E-429B-9B97-EBB1CBE2C1BE}" type="slidenum">
              <a:rPr lang="en-AU" sz="1200" smtClean="0">
                <a:solidFill>
                  <a:prstClr val="black"/>
                </a:solidFill>
              </a:rPr>
              <a:pPr eaLnBrk="1" hangingPunct="1"/>
              <a:t>18</a:t>
            </a:fld>
            <a:endParaRPr lang="en-AU" sz="1200">
              <a:solidFill>
                <a:prstClr val="black"/>
              </a:solidFill>
            </a:endParaRPr>
          </a:p>
        </p:txBody>
      </p:sp>
      <p:sp>
        <p:nvSpPr>
          <p:cNvPr id="74755" name="Rectangle 2"/>
          <p:cNvSpPr>
            <a:spLocks noGrp="1" noRot="1" noChangeAspect="1" noChangeArrowheads="1" noTextEdit="1"/>
          </p:cNvSpPr>
          <p:nvPr>
            <p:ph type="sldImg"/>
          </p:nvPr>
        </p:nvSpPr>
        <p:spPr>
          <a:xfrm>
            <a:off x="90488" y="746125"/>
            <a:ext cx="6630987" cy="3729038"/>
          </a:xfrm>
          <a:ln/>
        </p:spPr>
      </p:sp>
      <p:sp>
        <p:nvSpPr>
          <p:cNvPr id="74756" name="Rectangle 3"/>
          <p:cNvSpPr>
            <a:spLocks noGrp="1" noChangeArrowheads="1"/>
          </p:cNvSpPr>
          <p:nvPr>
            <p:ph type="body" idx="1"/>
          </p:nvPr>
        </p:nvSpPr>
        <p:spPr>
          <a:xfrm>
            <a:off x="908264" y="4721228"/>
            <a:ext cx="4990676" cy="330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400" b="1" dirty="0">
                <a:latin typeface="Arial" pitchFamily="34" charset="0"/>
              </a:rPr>
              <a:t>What level of academic merit is required for selective high school entry?</a:t>
            </a:r>
          </a:p>
          <a:p>
            <a:pPr eaLnBrk="1" hangingPunct="1">
              <a:lnSpc>
                <a:spcPct val="90000"/>
              </a:lnSpc>
            </a:pPr>
            <a:endParaRPr lang="en-US" dirty="0">
              <a:latin typeface="Arial" pitchFamily="34" charset="0"/>
            </a:endParaRPr>
          </a:p>
          <a:p>
            <a:pPr eaLnBrk="1" hangingPunct="1">
              <a:lnSpc>
                <a:spcPct val="90000"/>
              </a:lnSpc>
            </a:pPr>
            <a:r>
              <a:rPr lang="en-AU" dirty="0">
                <a:latin typeface="Arial" pitchFamily="34" charset="0"/>
              </a:rPr>
              <a:t>This chart shows the end of the academic spectrum from which we are drawing our applicants and our successful enrolments in the selective high school placement program state-wide. The Opportunity class placement program charts would look fairly similar.</a:t>
            </a:r>
          </a:p>
          <a:p>
            <a:pPr eaLnBrk="1" hangingPunct="1">
              <a:lnSpc>
                <a:spcPct val="90000"/>
              </a:lnSpc>
            </a:pPr>
            <a:endParaRPr lang="en-AU" dirty="0">
              <a:latin typeface="Arial" pitchFamily="34" charset="0"/>
            </a:endParaRPr>
          </a:p>
          <a:p>
            <a:pPr eaLnBrk="1" hangingPunct="1">
              <a:lnSpc>
                <a:spcPct val="90000"/>
              </a:lnSpc>
            </a:pPr>
            <a:r>
              <a:rPr lang="en-AU" dirty="0">
                <a:latin typeface="Arial" pitchFamily="34" charset="0"/>
              </a:rPr>
              <a:t>The light orange shading in this chart represents the scores of all the applicants for selective high school entry in 2009 while the dark orange shading shows the profile scores of students accepted for placement in selective high schools. This chart does not include the residential agricultural students who are considered on isolation criteria as well as academic merit. </a:t>
            </a:r>
          </a:p>
          <a:p>
            <a:pPr eaLnBrk="1" hangingPunct="1">
              <a:lnSpc>
                <a:spcPct val="90000"/>
              </a:lnSpc>
            </a:pPr>
            <a:endParaRPr lang="en-AU" dirty="0">
              <a:latin typeface="Arial" pitchFamily="34" charset="0"/>
            </a:endParaRPr>
          </a:p>
          <a:p>
            <a:pPr eaLnBrk="1" hangingPunct="1">
              <a:lnSpc>
                <a:spcPct val="90000"/>
              </a:lnSpc>
            </a:pPr>
            <a:r>
              <a:rPr lang="en-AU" dirty="0">
                <a:latin typeface="Arial" pitchFamily="34" charset="0"/>
              </a:rPr>
              <a:t>Unsuccessful applicants range from roughly 100 to 173 out of 300 in profile score and fit into the average to bright normal IQ categories.</a:t>
            </a:r>
          </a:p>
          <a:p>
            <a:pPr eaLnBrk="1" hangingPunct="1">
              <a:lnSpc>
                <a:spcPct val="90000"/>
              </a:lnSpc>
            </a:pPr>
            <a:r>
              <a:rPr lang="en-AU" dirty="0">
                <a:latin typeface="Arial" pitchFamily="34" charset="0"/>
              </a:rPr>
              <a:t>Students accepted for selective high school entry range in profile score from around 175 to 270 and fit into the superior to very superior IQ categories.</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If we compare the profile scores on which students are considered for opportunity class entry with IQ ranges, in general the academic merit of students who apply for opportunity class entry ranges from the average to the very superior as you can see from the lightly shaded section of this chart.</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However the students who are successful for opportunity class school entry are usually in the superior to very superior range of academic merit. </a:t>
            </a:r>
          </a:p>
          <a:p>
            <a:pPr eaLnBrk="1" hangingPunct="1">
              <a:lnSpc>
                <a:spcPct val="90000"/>
              </a:lnSpc>
            </a:pPr>
            <a:endParaRPr lang="en-US" dirty="0">
              <a:latin typeface="Arial" pitchFamily="34" charset="0"/>
            </a:endParaRPr>
          </a:p>
          <a:p>
            <a:pPr eaLnBrk="1" hangingPunct="1">
              <a:lnSpc>
                <a:spcPct val="90000"/>
              </a:lnSpc>
            </a:pPr>
            <a:endParaRPr lang="en-US" dirty="0">
              <a:latin typeface="Arial" pitchFamily="34" charset="0"/>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The English items all consist of passages of varying text types including poetry, fiction or non-fiction prose with a number of inferential comprehension questions.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This example is one of the practice items and is therefore quite easy. In the real test the passages and their questions are very challenging. Students have slightly less than a minute to read and answer each question.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Answer is C</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5594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a:latin typeface="Arial" pitchFamily="34" charset="0"/>
              </a:rPr>
              <a:t>This is an example of a general ability question. </a:t>
            </a:r>
          </a:p>
          <a:p>
            <a:pPr eaLnBrk="1" hangingPunct="1"/>
            <a:endParaRPr lang="en-AU" dirty="0">
              <a:latin typeface="Arial" pitchFamily="34" charset="0"/>
            </a:endParaRPr>
          </a:p>
          <a:p>
            <a:pPr eaLnBrk="1" hangingPunct="1"/>
            <a:r>
              <a:rPr lang="en-AU" dirty="0">
                <a:latin typeface="Arial" pitchFamily="34" charset="0"/>
              </a:rPr>
              <a:t>Answer is B</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21</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53953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this is an example of a mathematics question.</a:t>
            </a:r>
          </a:p>
          <a:p>
            <a:endParaRPr lang="en-AU" dirty="0"/>
          </a:p>
          <a:p>
            <a:r>
              <a:rPr lang="en-AU" dirty="0"/>
              <a:t>Answer </a:t>
            </a:r>
            <a:r>
              <a:rPr lang="en-AU"/>
              <a:t>is B</a:t>
            </a:r>
            <a:endParaRPr lang="en-AU"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22</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0262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latin typeface="Arial" pitchFamily="34" charset="0"/>
              </a:rPr>
              <a:t>Opportunity classes/selective high schools cater for gifted and </a:t>
            </a:r>
            <a:r>
              <a:rPr lang="en-US" dirty="0" smtClean="0">
                <a:latin typeface="Arial" pitchFamily="34" charset="0"/>
              </a:rPr>
              <a:t>high</a:t>
            </a:r>
            <a:r>
              <a:rPr lang="en-US" baseline="0" dirty="0" smtClean="0">
                <a:latin typeface="Arial" pitchFamily="34" charset="0"/>
              </a:rPr>
              <a:t> potential</a:t>
            </a:r>
            <a:r>
              <a:rPr lang="en-US" dirty="0" smtClean="0">
                <a:latin typeface="Arial" pitchFamily="34" charset="0"/>
              </a:rPr>
              <a:t> </a:t>
            </a:r>
            <a:r>
              <a:rPr lang="en-US" dirty="0">
                <a:latin typeface="Arial" pitchFamily="34" charset="0"/>
              </a:rPr>
              <a:t>students. These are students who are intellectually superior and who perform to a very high standard in class. </a:t>
            </a:r>
          </a:p>
          <a:p>
            <a:pPr eaLnBrk="1" hangingPunct="1">
              <a:lnSpc>
                <a:spcPct val="80000"/>
              </a:lnSpc>
            </a:pPr>
            <a:endParaRPr lang="en-US" dirty="0">
              <a:latin typeface="Arial" pitchFamily="34" charset="0"/>
            </a:endParaRPr>
          </a:p>
          <a:p>
            <a:pPr eaLnBrk="1" hangingPunct="1">
              <a:lnSpc>
                <a:spcPct val="80000"/>
              </a:lnSpc>
            </a:pPr>
            <a:r>
              <a:rPr lang="en-US" dirty="0">
                <a:latin typeface="Arial" pitchFamily="34" charset="0"/>
              </a:rPr>
              <a:t>Many people think that bright students will rise to the top wherever they are placed. There is evidence that where the social and academic needs of bright, highly achieving students are not met, the students can become depressed, they can underachieve and they can even drop out of schooling as soon as they are able. </a:t>
            </a:r>
          </a:p>
          <a:p>
            <a:pPr eaLnBrk="1" hangingPunct="1">
              <a:lnSpc>
                <a:spcPct val="80000"/>
              </a:lnSpc>
            </a:pPr>
            <a:endParaRPr lang="en-US" dirty="0">
              <a:latin typeface="Arial" pitchFamily="34" charset="0"/>
            </a:endParaRPr>
          </a:p>
          <a:p>
            <a:pPr eaLnBrk="1" hangingPunct="1">
              <a:lnSpc>
                <a:spcPct val="80000"/>
              </a:lnSpc>
            </a:pPr>
            <a:r>
              <a:rPr lang="en-US" dirty="0">
                <a:latin typeface="Arial" pitchFamily="34" charset="0"/>
              </a:rPr>
              <a:t>These opportunity classes are intended to bring together students who could otherwise be socially and academically isolated from other students who have similar abilities and work to the same standards.</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5246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atin typeface="Arial" pitchFamily="34" charset="0"/>
              </a:rPr>
              <a:t>Practice with multiple-choice questions of any sort may help students become familiar with test technique. There will be a practice session before the test begins to ensure that students are fully prepared.</a:t>
            </a:r>
          </a:p>
          <a:p>
            <a:pPr eaLnBrk="1" hangingPunct="1"/>
            <a:endParaRPr lang="en-AU">
              <a:latin typeface="Arial" pitchFamily="34" charset="0"/>
            </a:endParaRPr>
          </a:p>
          <a:p>
            <a:pPr eaLnBrk="1" hangingPunct="1"/>
            <a:r>
              <a:rPr lang="en-AU">
                <a:latin typeface="Arial" pitchFamily="34" charset="0"/>
              </a:rPr>
              <a:t>Past test papers are available on the website  to assist students. Items that assess English may be available after copyright permission to publish them is obtained.</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EC27A71-E451-41A2-952F-336A7DB20549}" type="slidenum">
              <a:rPr lang="en-AU" smtClean="0">
                <a:solidFill>
                  <a:prstClr val="black"/>
                </a:solidFill>
              </a:rPr>
              <a:pPr eaLnBrk="1" hangingPunct="1"/>
              <a:t>23</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25</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88913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b="1" u="sng" dirty="0">
                <a:latin typeface="Arial" pitchFamily="34" charset="0"/>
              </a:rPr>
              <a:t>Special Test Provisions</a:t>
            </a:r>
          </a:p>
          <a:p>
            <a:pPr>
              <a:buFontTx/>
              <a:buChar char="•"/>
            </a:pPr>
            <a:r>
              <a:rPr lang="en-AU" dirty="0">
                <a:latin typeface="Arial" pitchFamily="34" charset="0"/>
              </a:rPr>
              <a:t>Some applicants request special test provisions for their children because of a disability </a:t>
            </a:r>
            <a:r>
              <a:rPr lang="en-AU" dirty="0" err="1">
                <a:latin typeface="Arial" pitchFamily="34" charset="0"/>
              </a:rPr>
              <a:t>eg</a:t>
            </a:r>
            <a:r>
              <a:rPr lang="en-AU" dirty="0">
                <a:latin typeface="Arial" pitchFamily="34" charset="0"/>
              </a:rPr>
              <a:t>. Students with ADHD, </a:t>
            </a:r>
            <a:r>
              <a:rPr lang="en-AU" dirty="0" err="1">
                <a:latin typeface="Arial" pitchFamily="34" charset="0"/>
              </a:rPr>
              <a:t>Aspergers</a:t>
            </a:r>
            <a:r>
              <a:rPr lang="en-AU" dirty="0">
                <a:latin typeface="Arial" pitchFamily="34" charset="0"/>
              </a:rPr>
              <a:t> Syndrome can be seated at the front of the test centre; large print papers van be arranged for students with visual impairments; FM web transmitter can be arranged for students with hearing impairments.</a:t>
            </a:r>
          </a:p>
          <a:p>
            <a:pPr>
              <a:buFontTx/>
              <a:buChar char="•"/>
            </a:pPr>
            <a:r>
              <a:rPr lang="en-AU" dirty="0">
                <a:latin typeface="Arial" pitchFamily="34" charset="0"/>
              </a:rPr>
              <a:t>Parents and/or Principals can make this request on the application form. The Unit will evaluate the feasibility of the request and writes to both the applicant and the principal explaining whether the request can be granted.</a:t>
            </a:r>
          </a:p>
          <a:p>
            <a:pPr>
              <a:buFontTx/>
              <a:buChar char="•"/>
            </a:pPr>
            <a:r>
              <a:rPr lang="en-AU" dirty="0">
                <a:latin typeface="Arial" pitchFamily="34" charset="0"/>
              </a:rPr>
              <a:t>Generally</a:t>
            </a:r>
            <a:r>
              <a:rPr lang="en-AU" baseline="0" dirty="0">
                <a:latin typeface="Arial" pitchFamily="34" charset="0"/>
              </a:rPr>
              <a:t> the types of STP requests that are not approved are permission to use a computer, extra time and requests for scribes.</a:t>
            </a:r>
            <a:endParaRPr lang="en-AU" dirty="0">
              <a:latin typeface="Arial"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83EF958-2E58-4336-81D1-7103946F943A}" type="slidenum">
              <a:rPr lang="en-AU" smtClean="0">
                <a:solidFill>
                  <a:prstClr val="black"/>
                </a:solidFill>
              </a:rPr>
              <a:pPr eaLnBrk="1" hangingPunct="1"/>
              <a:t>26</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b="1" u="sng">
                <a:latin typeface="Arial" pitchFamily="34" charset="0"/>
              </a:rPr>
              <a:t>Illness/misadventure</a:t>
            </a:r>
          </a:p>
          <a:p>
            <a:pPr>
              <a:buFontTx/>
              <a:buChar char="•"/>
            </a:pPr>
            <a:r>
              <a:rPr lang="en-AU">
                <a:latin typeface="Arial" pitchFamily="34" charset="0"/>
              </a:rPr>
              <a:t>If a problem such as sickness or an accident stops your child from doing his or her best, parents can download an illness/misadventure form from the Department’s website. </a:t>
            </a:r>
            <a:r>
              <a:rPr lang="en-AU" b="1">
                <a:latin typeface="Arial" pitchFamily="34" charset="0"/>
              </a:rPr>
              <a:t>A medical certificate is required to cover the test date if your child was sick.</a:t>
            </a:r>
          </a:p>
          <a:p>
            <a:pPr>
              <a:buFontTx/>
              <a:buChar char="•"/>
            </a:pPr>
            <a:r>
              <a:rPr lang="en-AU">
                <a:latin typeface="Arial" pitchFamily="34" charset="0"/>
              </a:rPr>
              <a:t>Generally it is better to take the test where possible and make an illness/misadventure claim than to miss the test. Must be submitted within 14 days of the test.</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88EDDE8-EB3B-4383-9111-69A1B6071621}" type="slidenum">
              <a:rPr lang="en-AU" smtClean="0">
                <a:solidFill>
                  <a:prstClr val="black"/>
                </a:solidFill>
              </a:rPr>
              <a:pPr eaLnBrk="1" hangingPunct="1"/>
              <a:t>28</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latin typeface="Arial" pitchFamily="34" charset="0"/>
              </a:rPr>
              <a:t>Selection committees make all placement decisions for SHS entry.</a:t>
            </a:r>
          </a:p>
          <a:p>
            <a:r>
              <a:rPr lang="en-AU" dirty="0">
                <a:latin typeface="Arial" pitchFamily="34" charset="0"/>
              </a:rPr>
              <a:t>They determine:</a:t>
            </a:r>
          </a:p>
          <a:p>
            <a:r>
              <a:rPr lang="en-AU" dirty="0">
                <a:latin typeface="Arial" pitchFamily="34" charset="0"/>
              </a:rPr>
              <a:t>First round offers</a:t>
            </a:r>
          </a:p>
          <a:p>
            <a:r>
              <a:rPr lang="en-AU" dirty="0">
                <a:latin typeface="Arial" pitchFamily="34" charset="0"/>
              </a:rPr>
              <a:t>Reserve list</a:t>
            </a:r>
          </a:p>
          <a:p>
            <a:r>
              <a:rPr lang="en-AU" dirty="0">
                <a:latin typeface="Arial" pitchFamily="34" charset="0"/>
              </a:rPr>
              <a:t>Unsuccessful list.</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E033616-0513-4E44-9346-73B03282E1AE}" type="slidenum">
              <a:rPr lang="en-AU" smtClean="0">
                <a:solidFill>
                  <a:prstClr val="black"/>
                </a:solidFill>
              </a:rPr>
              <a:pPr eaLnBrk="1" hangingPunct="1"/>
              <a:t>29</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Family placement claims and siblings (most often twins or triplets) are no longer given consideration.</a:t>
            </a:r>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30</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68006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31</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9789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Appeals will only be submitted to an</a:t>
            </a:r>
            <a:r>
              <a:rPr lang="en-AU" baseline="0" dirty="0"/>
              <a:t> appeals panel if they are based on valid grounds.</a:t>
            </a:r>
          </a:p>
          <a:p>
            <a:endParaRPr lang="en-AU" baseline="0" dirty="0"/>
          </a:p>
          <a:p>
            <a:r>
              <a:rPr lang="en-AU" sz="1200" b="1" kern="1200" dirty="0">
                <a:solidFill>
                  <a:schemeClr val="tx1"/>
                </a:solidFill>
                <a:effectLst/>
                <a:latin typeface="+mn-lt"/>
                <a:ea typeface="+mn-ea"/>
                <a:cs typeface="+mn-cs"/>
              </a:rPr>
              <a:t>Appeals will generally </a:t>
            </a:r>
            <a:r>
              <a:rPr lang="en-AU" sz="1200" b="1" u="sng" kern="1200" dirty="0">
                <a:solidFill>
                  <a:schemeClr val="tx1"/>
                </a:solidFill>
                <a:effectLst/>
                <a:latin typeface="+mn-lt"/>
                <a:ea typeface="+mn-ea"/>
                <a:cs typeface="+mn-cs"/>
              </a:rPr>
              <a:t>not</a:t>
            </a:r>
            <a:r>
              <a:rPr lang="en-AU" sz="1200" b="1" kern="1200" dirty="0">
                <a:solidFill>
                  <a:schemeClr val="tx1"/>
                </a:solidFill>
                <a:effectLst/>
                <a:latin typeface="+mn-lt"/>
                <a:ea typeface="+mn-ea"/>
                <a:cs typeface="+mn-cs"/>
              </a:rPr>
              <a:t> be considered valid on the following grounds: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the same grounds as those submitted on an illness/misadventure claim </a:t>
            </a:r>
          </a:p>
          <a:p>
            <a:r>
              <a:rPr lang="en-AU" sz="1200" kern="1200" dirty="0">
                <a:solidFill>
                  <a:schemeClr val="tx1"/>
                </a:solidFill>
                <a:effectLst/>
                <a:latin typeface="+mn-lt"/>
                <a:ea typeface="+mn-ea"/>
                <a:cs typeface="+mn-cs"/>
              </a:rPr>
              <a:t>·         illness, anxiety or stress at the time of the test. These are medical matters which should have been treated at the illness/misadventure stage </a:t>
            </a:r>
          </a:p>
          <a:p>
            <a:r>
              <a:rPr lang="en-AU" sz="1200" kern="1200" dirty="0">
                <a:solidFill>
                  <a:schemeClr val="tx1"/>
                </a:solidFill>
                <a:effectLst/>
                <a:latin typeface="+mn-lt"/>
                <a:ea typeface="+mn-ea"/>
                <a:cs typeface="+mn-cs"/>
              </a:rPr>
              <a:t>·         test centre problems such as disruptions during the test or suspected shorter time given for the test as these are matters which should have been treated at the illness/misadventure stage </a:t>
            </a:r>
          </a:p>
          <a:p>
            <a:r>
              <a:rPr lang="en-AU" sz="1200" kern="1200" dirty="0">
                <a:solidFill>
                  <a:schemeClr val="tx1"/>
                </a:solidFill>
                <a:effectLst/>
                <a:latin typeface="+mn-lt"/>
                <a:ea typeface="+mn-ea"/>
                <a:cs typeface="+mn-cs"/>
              </a:rPr>
              <a:t>·         suspected misalignments. These should have been considered after the test during the illness/misadventure stage</a:t>
            </a:r>
          </a:p>
          <a:p>
            <a:r>
              <a:rPr lang="en-AU" sz="1200" kern="1200" dirty="0">
                <a:solidFill>
                  <a:schemeClr val="tx1"/>
                </a:solidFill>
                <a:effectLst/>
                <a:latin typeface="+mn-lt"/>
                <a:ea typeface="+mn-ea"/>
                <a:cs typeface="+mn-cs"/>
              </a:rPr>
              <a:t>·         suspected problems with the teacher; for example extended teacher absences or changes of teacher </a:t>
            </a:r>
          </a:p>
          <a:p>
            <a:r>
              <a:rPr lang="en-AU" sz="1200" kern="1200" dirty="0">
                <a:solidFill>
                  <a:schemeClr val="tx1"/>
                </a:solidFill>
                <a:effectLst/>
                <a:latin typeface="+mn-lt"/>
                <a:ea typeface="+mn-ea"/>
                <a:cs typeface="+mn-cs"/>
              </a:rPr>
              <a:t>·         the process used to determine academic merit - e.g. lack of school scores which can be moderated or consideration of IQ results in the interstate/overseas application process </a:t>
            </a:r>
          </a:p>
          <a:p>
            <a:r>
              <a:rPr lang="en-AU" sz="1200" kern="1200" dirty="0">
                <a:solidFill>
                  <a:schemeClr val="tx1"/>
                </a:solidFill>
                <a:effectLst/>
                <a:latin typeface="+mn-lt"/>
                <a:ea typeface="+mn-ea"/>
                <a:cs typeface="+mn-cs"/>
              </a:rPr>
              <a:t>·         lack of familiarity with the process, language, culture and education system </a:t>
            </a:r>
          </a:p>
          <a:p>
            <a:r>
              <a:rPr lang="en-AU" sz="1200" kern="1200" dirty="0">
                <a:solidFill>
                  <a:schemeClr val="tx1"/>
                </a:solidFill>
                <a:effectLst/>
                <a:latin typeface="+mn-lt"/>
                <a:ea typeface="+mn-ea"/>
                <a:cs typeface="+mn-cs"/>
              </a:rPr>
              <a:t>·         the student's academic performance on other measurements or reports e.g. IQ score, NAPLAN results, ICAS testing, school reports or certificates and scholarship testing </a:t>
            </a:r>
          </a:p>
          <a:p>
            <a:r>
              <a:rPr lang="en-AU" sz="1200" kern="1200" dirty="0">
                <a:solidFill>
                  <a:schemeClr val="tx1"/>
                </a:solidFill>
                <a:effectLst/>
                <a:latin typeface="+mn-lt"/>
                <a:ea typeface="+mn-ea"/>
                <a:cs typeface="+mn-cs"/>
              </a:rPr>
              <a:t>·         academic performance before Year 3 or after June</a:t>
            </a:r>
            <a:r>
              <a:rPr lang="en-AU" sz="1200" kern="1200" baseline="0" dirty="0">
                <a:solidFill>
                  <a:schemeClr val="tx1"/>
                </a:solidFill>
                <a:effectLst/>
                <a:latin typeface="+mn-lt"/>
                <a:ea typeface="+mn-ea"/>
                <a:cs typeface="+mn-cs"/>
              </a:rPr>
              <a:t> – and for selective high schools, before Year 5 or after December in the Year 5 year.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anything voluntary that stopped the child from sitting the test or from doing his or her best in the test, such as participation in entertainment, sporting events, attendance at excursions or camps, or a holiday trip. </a:t>
            </a:r>
          </a:p>
          <a:p>
            <a:endParaRPr lang="en-AU" dirty="0"/>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32</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306750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33</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21650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34</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6640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127137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Teachers can work with students at the speed and intensity they need. Students who understand the material already do not have to sit idly by while it is repeated for the benefit of those students who have difficulty with it. (Less repetition)</a:t>
            </a:r>
          </a:p>
          <a:p>
            <a:endParaRPr lang="en-AU" dirty="0"/>
          </a:p>
          <a:p>
            <a:r>
              <a:rPr lang="en-AU" dirty="0"/>
              <a:t>Teachers can use texts, and other resources which are most suitable to students at this level without worrying that they will not reach the rest of the class. They can also use teaching techniques which are known to bring the best out of </a:t>
            </a:r>
            <a:r>
              <a:rPr lang="en-AU" dirty="0" smtClean="0"/>
              <a:t>high potential and gifted</a:t>
            </a:r>
            <a:r>
              <a:rPr lang="en-AU" baseline="0" dirty="0" smtClean="0"/>
              <a:t> </a:t>
            </a:r>
            <a:r>
              <a:rPr lang="en-AU" dirty="0" smtClean="0"/>
              <a:t>students, </a:t>
            </a:r>
            <a:r>
              <a:rPr lang="en-AU" dirty="0"/>
              <a:t>such as open-ended tasks which allow them to reach beyond what is expected of them. </a:t>
            </a:r>
          </a:p>
          <a:p>
            <a:endParaRPr lang="en-AU" dirty="0"/>
          </a:p>
          <a:p>
            <a:r>
              <a:rPr lang="en-AU" dirty="0"/>
              <a:t>Most of all, bright, highly-achieving students are co-operative learners and form social and academic networks to help and challenge each other. These classes make these networks easier to set up.</a:t>
            </a:r>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8891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is a ‘limited’ list of some of the characteristics. If your child displays some of these qualities then you may consider applying for SHS/OC placement.</a:t>
            </a:r>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328949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68767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137987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Your school will probably ask you to complete an</a:t>
            </a:r>
            <a:r>
              <a:rPr lang="en-AU" baseline="0" dirty="0"/>
              <a:t> Intention to apply form. You should be aware that this is not an application and </a:t>
            </a:r>
            <a:r>
              <a:rPr lang="en-AU" baseline="0" dirty="0" smtClean="0"/>
              <a:t>its </a:t>
            </a:r>
            <a:r>
              <a:rPr lang="en-AU" baseline="0" dirty="0"/>
              <a:t>purpose is to allow schools to know which students will require SAS.</a:t>
            </a:r>
            <a:endParaRPr lang="en-AU"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3B2C90B-B415-4880-872C-E309691E6F1F}" type="slidenum">
              <a:rPr lang="en-AU" smtClean="0">
                <a:solidFill>
                  <a:prstClr val="black"/>
                </a:solidFill>
              </a:rPr>
              <a:pPr eaLnBrk="1" hangingPunct="1"/>
              <a:t>10</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If you make an error in completing your application you should write to the Unit quoting your child’s full</a:t>
            </a:r>
            <a:r>
              <a:rPr lang="en-AU" baseline="0" dirty="0"/>
              <a:t> name and application number and the change. D</a:t>
            </a:r>
            <a:r>
              <a:rPr lang="en-AU" dirty="0"/>
              <a:t>o not submit another application.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3B2C90B-B415-4880-872C-E309691E6F1F}" type="slidenum">
              <a:rPr lang="en-AU" smtClean="0">
                <a:solidFill>
                  <a:prstClr val="black"/>
                </a:solidFill>
              </a:rPr>
              <a:pPr eaLnBrk="1" hangingPunct="1"/>
              <a:t>11</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1"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42" y="1563639"/>
            <a:ext cx="436716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2986659"/>
            <a:ext cx="4367161"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42" y="2813127"/>
            <a:ext cx="49685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9"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179520" y="4749627"/>
            <a:ext cx="2952329"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8"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7"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43" y="1059582"/>
            <a:ext cx="7272809"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a:endCxn id="14" idx="2"/>
          </p:cNvCxnSpPr>
          <p:nvPr userDrawn="1"/>
        </p:nvCxnSpPr>
        <p:spPr>
          <a:xfrm>
            <a:off x="395542" y="987574"/>
            <a:ext cx="7416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1" y="555527"/>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13" name="Group 12"/>
          <p:cNvGrpSpPr/>
          <p:nvPr userDrawn="1"/>
        </p:nvGrpSpPr>
        <p:grpSpPr>
          <a:xfrm>
            <a:off x="8048040"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395542" y="987574"/>
            <a:ext cx="828092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AU"/>
              <a:t>3 May 2017</a:t>
            </a:r>
            <a:endParaRPr lang="en-AU" dirty="0"/>
          </a:p>
        </p:txBody>
      </p:sp>
      <p:sp>
        <p:nvSpPr>
          <p:cNvPr id="2067" name="Footer Placeholder 2066"/>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068" name="Slide Number Placeholder 2067"/>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43" y="1178323"/>
            <a:ext cx="4100265"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586542" y="1178323"/>
            <a:ext cx="4100265"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Date Placeholder 10"/>
          <p:cNvSpPr>
            <a:spLocks noGrp="1"/>
          </p:cNvSpPr>
          <p:nvPr>
            <p:ph type="dt" sz="half" idx="10"/>
          </p:nvPr>
        </p:nvSpPr>
        <p:spPr/>
        <p:txBody>
          <a:bodyPr/>
          <a:lstStyle/>
          <a:p>
            <a:r>
              <a:rPr lang="en-AU"/>
              <a:t>3 May 2017</a:t>
            </a:r>
            <a:endParaRPr lang="en-AU" dirty="0"/>
          </a:p>
        </p:txBody>
      </p:sp>
      <p:sp>
        <p:nvSpPr>
          <p:cNvPr id="12" name="Footer Placeholder 11"/>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13" name="Slide Number Placeholder 12"/>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95536"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572000" y="1151335"/>
            <a:ext cx="411480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2"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Date Placeholder 12"/>
          <p:cNvSpPr>
            <a:spLocks noGrp="1"/>
          </p:cNvSpPr>
          <p:nvPr>
            <p:ph type="dt" sz="half" idx="10"/>
          </p:nvPr>
        </p:nvSpPr>
        <p:spPr/>
        <p:txBody>
          <a:bodyPr/>
          <a:lstStyle/>
          <a:p>
            <a:r>
              <a:rPr lang="en-AU"/>
              <a:t>3 May 2017</a:t>
            </a:r>
            <a:endParaRPr lang="en-AU" dirty="0"/>
          </a:p>
        </p:txBody>
      </p:sp>
      <p:sp>
        <p:nvSpPr>
          <p:cNvPr id="14" name="Footer Placeholder 1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1"/>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6"/>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9776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9"/>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7215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9"/>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8114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1" y="1264636"/>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42" y="1892655"/>
            <a:ext cx="436716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3315675"/>
            <a:ext cx="4367161"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42" y="3142143"/>
            <a:ext cx="49685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9" y="271009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tx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8"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07445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2"/>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108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76561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1"/>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80147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2"/>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86508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1"/>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6"/>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58924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8"/>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242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8"/>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37925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06290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2"/>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438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6" y="0"/>
            <a:ext cx="7668345"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243264"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2986659"/>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639185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828329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6384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2"/>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268293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0"/>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5"/>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104594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0"/>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6"/>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00680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0"/>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6"/>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89433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0"/>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0"/>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623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0"/>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45826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197247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8"/>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486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6" y="1264636"/>
            <a:ext cx="7668345"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7"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42" y="1892655"/>
            <a:ext cx="540060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3315675"/>
            <a:ext cx="5400601"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r>
              <a:rPr lang="en-AU"/>
              <a:t>3 May 2017</a:t>
            </a:r>
            <a:endParaRPr lang="en-AU" dirty="0"/>
          </a:p>
        </p:txBody>
      </p:sp>
      <p:sp>
        <p:nvSpPr>
          <p:cNvPr id="5" name="Footer Placeholder 4"/>
          <p:cNvSpPr>
            <a:spLocks noGrp="1"/>
          </p:cNvSpPr>
          <p:nvPr>
            <p:ph type="ftr" sz="quarter" idx="11"/>
          </p:nvPr>
        </p:nvSpPr>
        <p:spPr/>
        <p:txBody>
          <a:bodyPr/>
          <a:lstStyle/>
          <a:p>
            <a:r>
              <a:rPr lang="en-AU"/>
              <a:t>© NSW Department of Education | Opportunity class and selective high school placement</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0"/>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364201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7" y="1563639"/>
            <a:ext cx="5328592"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7" y="2986659"/>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91" name="Straight Connector 90"/>
          <p:cNvCxnSpPr/>
          <p:nvPr userDrawn="1"/>
        </p:nvCxnSpPr>
        <p:spPr>
          <a:xfrm>
            <a:off x="395542" y="987574"/>
            <a:ext cx="828092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7"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7"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6516218" y="1200153"/>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42" y="267497"/>
            <a:ext cx="8280921"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42" y="1200153"/>
            <a:ext cx="8280921"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r>
              <a:rPr lang="en-AU"/>
              <a:t>3 May 2017</a:t>
            </a:r>
            <a:endParaRPr lang="en-AU" dirty="0"/>
          </a:p>
        </p:txBody>
      </p:sp>
      <p:sp>
        <p:nvSpPr>
          <p:cNvPr id="5" name="Footer Placeholder 4"/>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42" y="267497"/>
            <a:ext cx="8280921" cy="709587"/>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95542" y="1200153"/>
            <a:ext cx="8280921"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7" name="Straight Connector 6"/>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jp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jp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4.jp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42" y="267497"/>
            <a:ext cx="8280921" cy="709587"/>
          </a:xfrm>
          <a:prstGeom prst="rect">
            <a:avLst/>
          </a:prstGeom>
        </p:spPr>
        <p:txBody>
          <a:bodyPr vert="horz" lIns="0" tIns="45720" rIns="91440" bIns="45720" rtlCol="0" anchor="b">
            <a:noAutofit/>
          </a:bodyPr>
          <a:lstStyle/>
          <a:p>
            <a:r>
              <a:rPr lang="en-US" dirty="0"/>
              <a:t>Click to edit Master title style</a:t>
            </a:r>
            <a:endParaRPr lang="en-AU" dirty="0"/>
          </a:p>
        </p:txBody>
      </p:sp>
      <p:sp>
        <p:nvSpPr>
          <p:cNvPr id="3" name="Text Placeholder 2"/>
          <p:cNvSpPr>
            <a:spLocks noGrp="1"/>
          </p:cNvSpPr>
          <p:nvPr>
            <p:ph type="body" idx="1"/>
          </p:nvPr>
        </p:nvSpPr>
        <p:spPr>
          <a:xfrm>
            <a:off x="395542" y="1200153"/>
            <a:ext cx="8280921" cy="353183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Date Placeholder 3"/>
          <p:cNvSpPr>
            <a:spLocks noGrp="1"/>
          </p:cNvSpPr>
          <p:nvPr>
            <p:ph type="dt" sz="half" idx="2"/>
          </p:nvPr>
        </p:nvSpPr>
        <p:spPr>
          <a:xfrm>
            <a:off x="7020278" y="4749627"/>
            <a:ext cx="1656185" cy="273844"/>
          </a:xfrm>
          <a:prstGeom prst="rect">
            <a:avLst/>
          </a:prstGeom>
        </p:spPr>
        <p:txBody>
          <a:bodyPr rIns="0" anchor="b"/>
          <a:lstStyle>
            <a:lvl1pPr algn="r">
              <a:defRPr sz="700">
                <a:solidFill>
                  <a:schemeClr val="tx2"/>
                </a:solidFill>
              </a:defRPr>
            </a:lvl1pPr>
          </a:lstStyle>
          <a:p>
            <a:r>
              <a:rPr lang="en-AU"/>
              <a:t>3 May 2017</a:t>
            </a:r>
            <a:endParaRPr lang="en-AU" dirty="0"/>
          </a:p>
        </p:txBody>
      </p:sp>
      <p:sp>
        <p:nvSpPr>
          <p:cNvPr id="9" name="Footer Placeholder 4"/>
          <p:cNvSpPr>
            <a:spLocks noGrp="1"/>
          </p:cNvSpPr>
          <p:nvPr>
            <p:ph type="ftr" sz="quarter" idx="3"/>
          </p:nvPr>
        </p:nvSpPr>
        <p:spPr>
          <a:xfrm>
            <a:off x="395536" y="4749627"/>
            <a:ext cx="2736306" cy="273844"/>
          </a:xfrm>
          <a:prstGeom prst="rect">
            <a:avLst/>
          </a:prstGeom>
        </p:spPr>
        <p:txBody>
          <a:bodyPr lIns="0" anchor="b"/>
          <a:lstStyle>
            <a:lvl1pPr algn="l">
              <a:defRPr sz="700">
                <a:solidFill>
                  <a:schemeClr val="tx2"/>
                </a:solidFill>
              </a:defRPr>
            </a:lvl1pPr>
          </a:lstStyle>
          <a:p>
            <a:r>
              <a:rPr lang="en-AU"/>
              <a:t>© NSW Department of Education | Opportunity class and selective high school placement</a:t>
            </a:r>
            <a:endParaRPr lang="en-AU" dirty="0">
              <a:latin typeface="+mj-lt"/>
            </a:endParaRPr>
          </a:p>
        </p:txBody>
      </p:sp>
      <p:sp>
        <p:nvSpPr>
          <p:cNvPr id="10" name="Slide Number Placeholder 5"/>
          <p:cNvSpPr>
            <a:spLocks noGrp="1"/>
          </p:cNvSpPr>
          <p:nvPr>
            <p:ph type="sldNum" sz="quarter" idx="4"/>
          </p:nvPr>
        </p:nvSpPr>
        <p:spPr>
          <a:xfrm>
            <a:off x="3505200" y="4749627"/>
            <a:ext cx="2133600" cy="273844"/>
          </a:xfrm>
          <a:prstGeom prst="rect">
            <a:avLst/>
          </a:prstGeom>
        </p:spPr>
        <p:txBody>
          <a:bodyPr anchor="b"/>
          <a:lstStyle>
            <a:lvl1pPr algn="ctr">
              <a:defRPr sz="700">
                <a:solidFill>
                  <a:schemeClr val="tx2"/>
                </a:solidFill>
              </a:defRPr>
            </a:lvl1pPr>
          </a:lstStyle>
          <a:p>
            <a:r>
              <a:rPr lang="en-AU" dirty="0"/>
              <a:t>Page </a:t>
            </a:r>
            <a:fld id="{4A2A1DA9-8CAF-4BCA-B496-545B076AED2D}" type="slidenum">
              <a:rPr lang="en-AU" smtClean="0"/>
              <a:pPr/>
              <a:t>‹#›</a:t>
            </a:fld>
            <a:endParaRPr lang="en-AU" dirty="0"/>
          </a:p>
        </p:txBody>
      </p:sp>
      <p:cxnSp>
        <p:nvCxnSpPr>
          <p:cNvPr id="13" name="Straight Connector 12"/>
          <p:cNvCxnSpPr/>
          <p:nvPr userDrawn="1"/>
        </p:nvCxnSpPr>
        <p:spPr>
          <a:xfrm>
            <a:off x="395542" y="987574"/>
            <a:ext cx="82809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hf sldNum="0" hd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91"/>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5"/>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80"/>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9" y="342901"/>
            <a:ext cx="1762125" cy="414338"/>
          </a:xfrm>
          <a:prstGeom prst="rect">
            <a:avLst/>
          </a:prstGeom>
          <a:noFill/>
          <a:ln>
            <a:noFill/>
          </a:ln>
        </p:spPr>
      </p:pic>
    </p:spTree>
    <p:extLst>
      <p:ext uri="{BB962C8B-B14F-4D97-AF65-F5344CB8AC3E}">
        <p14:creationId xmlns:p14="http://schemas.microsoft.com/office/powerpoint/2010/main" val="24488739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90"/>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4"/>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79"/>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7" y="342901"/>
            <a:ext cx="1762125" cy="414338"/>
          </a:xfrm>
          <a:prstGeom prst="rect">
            <a:avLst/>
          </a:prstGeom>
          <a:noFill/>
          <a:ln>
            <a:noFill/>
          </a:ln>
        </p:spPr>
      </p:pic>
    </p:spTree>
    <p:extLst>
      <p:ext uri="{BB962C8B-B14F-4D97-AF65-F5344CB8AC3E}">
        <p14:creationId xmlns:p14="http://schemas.microsoft.com/office/powerpoint/2010/main" val="22009568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88"/>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2"/>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75"/>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3" y="342900"/>
            <a:ext cx="1762125" cy="414338"/>
          </a:xfrm>
          <a:prstGeom prst="rect">
            <a:avLst/>
          </a:prstGeom>
          <a:noFill/>
          <a:ln>
            <a:noFill/>
          </a:ln>
        </p:spPr>
      </p:pic>
    </p:spTree>
    <p:extLst>
      <p:ext uri="{BB962C8B-B14F-4D97-AF65-F5344CB8AC3E}">
        <p14:creationId xmlns:p14="http://schemas.microsoft.com/office/powerpoint/2010/main" val="12445718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nsw.gov.au/public-schools/selective-high-schools-and-opportunity-classes/year-5/the-tes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ducation.nsw.gov.au/public-schools/selective-high-schools-and-opportunity-classes/year-7/the-tes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education.nsw.gov.au/public-schools/selective-high-schools-and-opportunity-classes/general-information"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Who benefits?</a:t>
            </a:r>
          </a:p>
        </p:txBody>
      </p:sp>
      <p:sp>
        <p:nvSpPr>
          <p:cNvPr id="7" name="Title 6"/>
          <p:cNvSpPr>
            <a:spLocks noGrp="1"/>
          </p:cNvSpPr>
          <p:nvPr>
            <p:ph type="title"/>
          </p:nvPr>
        </p:nvSpPr>
        <p:spPr>
          <a:xfrm>
            <a:off x="395543" y="267497"/>
            <a:ext cx="7776858" cy="709587"/>
          </a:xfrm>
        </p:spPr>
        <p:txBody>
          <a:bodyPr/>
          <a:lstStyle/>
          <a:p>
            <a:r>
              <a:rPr lang="en-AU" sz="1600" dirty="0"/>
              <a:t>What are opportunity classes and selective high schools?</a:t>
            </a:r>
          </a:p>
        </p:txBody>
      </p:sp>
      <p:sp>
        <p:nvSpPr>
          <p:cNvPr id="5" name="Footer Placeholder 4"/>
          <p:cNvSpPr>
            <a:spLocks noGrp="1"/>
          </p:cNvSpPr>
          <p:nvPr>
            <p:ph type="ftr" sz="quarter" idx="11"/>
          </p:nvPr>
        </p:nvSpPr>
        <p:spPr>
          <a:xfrm>
            <a:off x="395536" y="4749627"/>
            <a:ext cx="3960439"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5037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solidFill>
                  <a:schemeClr val="bg1"/>
                </a:solidFill>
                <a:ea typeface="ＭＳ Ｐゴシック" pitchFamily="34" charset="-128"/>
              </a:rPr>
              <a:t>Completing an online application</a:t>
            </a:r>
          </a:p>
        </p:txBody>
      </p:sp>
      <p:sp>
        <p:nvSpPr>
          <p:cNvPr id="3" name="Content Placeholder 2"/>
          <p:cNvSpPr>
            <a:spLocks noGrp="1"/>
          </p:cNvSpPr>
          <p:nvPr>
            <p:ph idx="4294967295"/>
          </p:nvPr>
        </p:nvSpPr>
        <p:spPr>
          <a:xfrm>
            <a:off x="395536" y="1131593"/>
            <a:ext cx="8185150" cy="3703637"/>
          </a:xfrm>
        </p:spPr>
        <p:txBody>
          <a:bodyPr>
            <a:normAutofit fontScale="92500"/>
          </a:bodyPr>
          <a:lstStyle/>
          <a:p>
            <a:pPr marL="457200" indent="-457200">
              <a:buFont typeface="Arial" panose="020B0604020202020204" pitchFamily="34" charset="0"/>
              <a:buChar char="•"/>
              <a:defRPr/>
            </a:pPr>
            <a:r>
              <a:rPr lang="en-AU" sz="2800" dirty="0">
                <a:solidFill>
                  <a:srgbClr val="FFFFFF"/>
                </a:solidFill>
              </a:rPr>
              <a:t>Go to the application link on the website and </a:t>
            </a:r>
            <a:r>
              <a:rPr lang="en-AU" sz="2800" b="1" dirty="0">
                <a:solidFill>
                  <a:srgbClr val="FFFF00"/>
                </a:solidFill>
              </a:rPr>
              <a:t>register</a:t>
            </a:r>
            <a:r>
              <a:rPr lang="en-AU" sz="2800" dirty="0">
                <a:solidFill>
                  <a:srgbClr val="FFFFFF"/>
                </a:solidFill>
              </a:rPr>
              <a:t>, using your own email address.</a:t>
            </a:r>
          </a:p>
          <a:p>
            <a:pPr marL="457200" indent="-457200">
              <a:buFont typeface="Arial" panose="020B0604020202020204" pitchFamily="34" charset="0"/>
              <a:buChar char="•"/>
              <a:defRPr/>
            </a:pPr>
            <a:r>
              <a:rPr lang="en-AU" sz="2800" dirty="0">
                <a:solidFill>
                  <a:srgbClr val="FFFFFF"/>
                </a:solidFill>
              </a:rPr>
              <a:t>You will receive an email with a </a:t>
            </a:r>
            <a:r>
              <a:rPr lang="en-AU" sz="2800" b="1" dirty="0">
                <a:solidFill>
                  <a:srgbClr val="FFFF00"/>
                </a:solidFill>
              </a:rPr>
              <a:t>password</a:t>
            </a:r>
            <a:r>
              <a:rPr lang="en-AU" sz="2800" dirty="0">
                <a:solidFill>
                  <a:srgbClr val="FFFFFF"/>
                </a:solidFill>
              </a:rPr>
              <a:t> and a </a:t>
            </a:r>
            <a:r>
              <a:rPr lang="en-AU" sz="2800" b="1" dirty="0">
                <a:solidFill>
                  <a:srgbClr val="FFFF00"/>
                </a:solidFill>
              </a:rPr>
              <a:t>link</a:t>
            </a:r>
            <a:r>
              <a:rPr lang="en-AU" sz="2800" dirty="0">
                <a:solidFill>
                  <a:srgbClr val="FFFFFF"/>
                </a:solidFill>
              </a:rPr>
              <a:t> to the application.</a:t>
            </a:r>
          </a:p>
          <a:p>
            <a:pPr marL="457200" indent="-457200">
              <a:buFont typeface="Arial" panose="020B0604020202020204" pitchFamily="34" charset="0"/>
              <a:buChar char="•"/>
              <a:defRPr/>
            </a:pPr>
            <a:r>
              <a:rPr lang="en-AU" sz="2800" dirty="0">
                <a:solidFill>
                  <a:srgbClr val="FFFFFF"/>
                </a:solidFill>
              </a:rPr>
              <a:t>You will </a:t>
            </a:r>
            <a:r>
              <a:rPr lang="en-AU" sz="2800" b="1" dirty="0">
                <a:solidFill>
                  <a:srgbClr val="FFFF00"/>
                </a:solidFill>
              </a:rPr>
              <a:t>login</a:t>
            </a:r>
            <a:r>
              <a:rPr lang="en-AU" sz="2800" dirty="0">
                <a:solidFill>
                  <a:srgbClr val="FFFFFF"/>
                </a:solidFill>
              </a:rPr>
              <a:t> to the application using the password you were given. (copy and paste)</a:t>
            </a:r>
          </a:p>
          <a:p>
            <a:pPr marL="457200" indent="-457200">
              <a:buFont typeface="Arial" panose="020B0604020202020204" pitchFamily="34" charset="0"/>
              <a:buChar char="•"/>
              <a:defRPr/>
            </a:pPr>
            <a:r>
              <a:rPr lang="en-AU" sz="2800" dirty="0">
                <a:solidFill>
                  <a:srgbClr val="FFFFFF"/>
                </a:solidFill>
              </a:rPr>
              <a:t>What will you be asked? </a:t>
            </a:r>
          </a:p>
          <a:p>
            <a:pPr marL="457200" indent="-457200">
              <a:buFont typeface="Arial" panose="020B0604020202020204" pitchFamily="34" charset="0"/>
              <a:buChar char="•"/>
              <a:defRPr/>
            </a:pPr>
            <a:endParaRPr lang="en-AU" sz="1800" dirty="0">
              <a:solidFill>
                <a:srgbClr val="FFFFFF"/>
              </a:solidFill>
            </a:endParaRPr>
          </a:p>
          <a:p>
            <a:pPr>
              <a:defRPr/>
            </a:pPr>
            <a:endParaRPr lang="en-AU" sz="1000" dirty="0"/>
          </a:p>
        </p:txBody>
      </p:sp>
      <p:sp>
        <p:nvSpPr>
          <p:cNvPr id="4" name="Footer Placeholder 3"/>
          <p:cNvSpPr>
            <a:spLocks noGrp="1"/>
          </p:cNvSpPr>
          <p:nvPr>
            <p:ph type="ftr" sz="quarter" idx="11"/>
          </p:nvPr>
        </p:nvSpPr>
        <p:spPr>
          <a:xfrm>
            <a:off x="395536" y="4749627"/>
            <a:ext cx="3960440"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61654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solidFill>
                  <a:prstClr val="white"/>
                </a:solidFill>
                <a:ea typeface="ＭＳ Ｐゴシック" pitchFamily="34" charset="-128"/>
              </a:rPr>
              <a:t>Completing an online application</a:t>
            </a:r>
            <a:endParaRPr lang="en-AU" sz="3200" dirty="0">
              <a:solidFill>
                <a:schemeClr val="bg1"/>
              </a:solidFill>
              <a:ea typeface="ＭＳ Ｐゴシック" pitchFamily="34" charset="-128"/>
            </a:endParaRPr>
          </a:p>
        </p:txBody>
      </p:sp>
      <p:sp>
        <p:nvSpPr>
          <p:cNvPr id="3" name="Content Placeholder 2"/>
          <p:cNvSpPr>
            <a:spLocks noGrp="1"/>
          </p:cNvSpPr>
          <p:nvPr>
            <p:ph idx="4294967295"/>
          </p:nvPr>
        </p:nvSpPr>
        <p:spPr>
          <a:xfrm>
            <a:off x="335409" y="1204827"/>
            <a:ext cx="8341054" cy="3703638"/>
          </a:xfrm>
        </p:spPr>
        <p:txBody>
          <a:bodyPr>
            <a:normAutofit fontScale="77500" lnSpcReduction="20000"/>
          </a:bodyPr>
          <a:lstStyle/>
          <a:p>
            <a:pPr marL="9525" indent="-9525">
              <a:defRPr/>
            </a:pPr>
            <a:r>
              <a:rPr lang="en-AU" sz="2800" dirty="0">
                <a:solidFill>
                  <a:schemeClr val="bg1"/>
                </a:solidFill>
              </a:rPr>
              <a:t>You will be able to </a:t>
            </a:r>
            <a:r>
              <a:rPr lang="en-AU" sz="2800" b="1" dirty="0">
                <a:solidFill>
                  <a:srgbClr val="FFFF00"/>
                </a:solidFill>
              </a:rPr>
              <a:t>save </a:t>
            </a:r>
            <a:r>
              <a:rPr lang="en-AU" sz="2800" dirty="0">
                <a:solidFill>
                  <a:schemeClr val="bg1"/>
                </a:solidFill>
              </a:rPr>
              <a:t>your application and return to it if you cannot complete it at one sitting.</a:t>
            </a:r>
          </a:p>
          <a:p>
            <a:pPr marL="457200" lvl="0" indent="-457200" algn="ctr">
              <a:defRPr/>
            </a:pPr>
            <a:r>
              <a:rPr lang="en-AU" sz="3200" dirty="0">
                <a:solidFill>
                  <a:srgbClr val="FFFFFF"/>
                </a:solidFill>
              </a:rPr>
              <a:t>The application is not complete until you ‘</a:t>
            </a:r>
            <a:r>
              <a:rPr lang="en-AU" sz="3200" b="1" dirty="0">
                <a:solidFill>
                  <a:srgbClr val="FFFF00"/>
                </a:solidFill>
              </a:rPr>
              <a:t>Submit</a:t>
            </a:r>
            <a:r>
              <a:rPr lang="en-AU" sz="3200" dirty="0" smtClean="0">
                <a:solidFill>
                  <a:srgbClr val="FFFFFF"/>
                </a:solidFill>
              </a:rPr>
              <a:t>’.</a:t>
            </a:r>
            <a:endParaRPr lang="en-AU" sz="2800" dirty="0"/>
          </a:p>
          <a:p>
            <a:pPr marL="9525" indent="-9525">
              <a:defRPr/>
            </a:pPr>
            <a:r>
              <a:rPr lang="en-AU" sz="2800" dirty="0">
                <a:solidFill>
                  <a:schemeClr val="bg1"/>
                </a:solidFill>
              </a:rPr>
              <a:t>Once you </a:t>
            </a:r>
            <a:r>
              <a:rPr lang="en-AU" sz="2800" b="1" dirty="0">
                <a:solidFill>
                  <a:srgbClr val="FFFF00"/>
                </a:solidFill>
              </a:rPr>
              <a:t>submit</a:t>
            </a:r>
            <a:r>
              <a:rPr lang="en-AU" sz="2800" dirty="0"/>
              <a:t> </a:t>
            </a:r>
            <a:r>
              <a:rPr lang="en-AU" sz="2800" dirty="0">
                <a:solidFill>
                  <a:schemeClr val="bg1"/>
                </a:solidFill>
              </a:rPr>
              <a:t>your application you will receive an email acknowledgement with:</a:t>
            </a:r>
          </a:p>
          <a:p>
            <a:pPr marL="997200" lvl="1" indent="-457200">
              <a:buFont typeface="Arial" pitchFamily="34" charset="0"/>
              <a:buChar char="•"/>
              <a:defRPr/>
            </a:pPr>
            <a:r>
              <a:rPr lang="en-AU" sz="2800" dirty="0">
                <a:solidFill>
                  <a:schemeClr val="bg1"/>
                </a:solidFill>
              </a:rPr>
              <a:t>a header sheet for any attachments</a:t>
            </a:r>
          </a:p>
          <a:p>
            <a:pPr marL="997200" lvl="1" indent="-457200">
              <a:buFont typeface="Arial" pitchFamily="34" charset="0"/>
              <a:buChar char="•"/>
              <a:defRPr/>
            </a:pPr>
            <a:r>
              <a:rPr lang="en-AU" sz="2800" dirty="0">
                <a:solidFill>
                  <a:schemeClr val="bg1"/>
                </a:solidFill>
              </a:rPr>
              <a:t>a summary of all the information you submitted</a:t>
            </a:r>
          </a:p>
          <a:p>
            <a:pPr marL="997200" lvl="1" indent="-457200">
              <a:buFont typeface="Arial" pitchFamily="34" charset="0"/>
              <a:buChar char="•"/>
              <a:defRPr/>
            </a:pPr>
            <a:r>
              <a:rPr lang="en-AU" sz="2800" dirty="0">
                <a:solidFill>
                  <a:schemeClr val="bg1"/>
                </a:solidFill>
              </a:rPr>
              <a:t>application number</a:t>
            </a:r>
          </a:p>
          <a:p>
            <a:pPr>
              <a:defRPr/>
            </a:pPr>
            <a:r>
              <a:rPr lang="en-AU" sz="2800" b="1" dirty="0">
                <a:solidFill>
                  <a:srgbClr val="FFFF00"/>
                </a:solidFill>
              </a:rPr>
              <a:t>All changes must be requested in </a:t>
            </a:r>
            <a:r>
              <a:rPr lang="en-AU" sz="2800" b="1" dirty="0" smtClean="0">
                <a:solidFill>
                  <a:srgbClr val="FFFF00"/>
                </a:solidFill>
              </a:rPr>
              <a:t>writing.</a:t>
            </a:r>
            <a:endParaRPr lang="en-AU" sz="2800" b="1" dirty="0">
              <a:solidFill>
                <a:srgbClr val="FFFF00"/>
              </a:solidFill>
            </a:endParaRPr>
          </a:p>
          <a:p>
            <a:pPr>
              <a:defRPr/>
            </a:pPr>
            <a:r>
              <a:rPr lang="en-AU" sz="2800" b="1" dirty="0">
                <a:solidFill>
                  <a:srgbClr val="FFFF00"/>
                </a:solidFill>
              </a:rPr>
              <a:t>Apply </a:t>
            </a:r>
            <a:r>
              <a:rPr lang="en-AU" sz="2800" b="1" u="sng" dirty="0">
                <a:solidFill>
                  <a:srgbClr val="FFFF00"/>
                </a:solidFill>
              </a:rPr>
              <a:t>once </a:t>
            </a:r>
            <a:r>
              <a:rPr lang="en-AU" sz="2800" b="1" u="sng" dirty="0" smtClean="0">
                <a:solidFill>
                  <a:srgbClr val="FFFF00"/>
                </a:solidFill>
              </a:rPr>
              <a:t>only</a:t>
            </a:r>
            <a:r>
              <a:rPr lang="en-AU" sz="2800" b="1" dirty="0">
                <a:solidFill>
                  <a:srgbClr val="FFFF00"/>
                </a:solidFill>
              </a:rPr>
              <a:t>.</a:t>
            </a:r>
            <a:r>
              <a:rPr lang="en-AU" sz="2800" b="1" dirty="0" smtClean="0">
                <a:solidFill>
                  <a:srgbClr val="FFFF00"/>
                </a:solidFill>
              </a:rPr>
              <a:t> Closing </a:t>
            </a:r>
            <a:r>
              <a:rPr lang="en-AU" sz="2800" b="1" dirty="0">
                <a:solidFill>
                  <a:srgbClr val="FFFF00"/>
                </a:solidFill>
              </a:rPr>
              <a:t>dates are strictly </a:t>
            </a:r>
            <a:r>
              <a:rPr lang="en-AU" sz="2800" b="1" dirty="0" smtClean="0">
                <a:solidFill>
                  <a:srgbClr val="FFFF00"/>
                </a:solidFill>
              </a:rPr>
              <a:t>applied</a:t>
            </a:r>
            <a:r>
              <a:rPr lang="en-AU" sz="2800" b="1" dirty="0">
                <a:solidFill>
                  <a:srgbClr val="FFFF00"/>
                </a:solidFill>
              </a:rPr>
              <a:t>.</a:t>
            </a:r>
            <a:endParaRPr lang="en-AU" b="1" dirty="0">
              <a:solidFill>
                <a:srgbClr val="FFFF00"/>
              </a:solidFill>
            </a:endParaRPr>
          </a:p>
        </p:txBody>
      </p:sp>
      <p:sp>
        <p:nvSpPr>
          <p:cNvPr id="4" name="Footer Placeholder 3"/>
          <p:cNvSpPr>
            <a:spLocks noGrp="1"/>
          </p:cNvSpPr>
          <p:nvPr>
            <p:ph type="ftr" sz="quarter" idx="11"/>
          </p:nvPr>
        </p:nvSpPr>
        <p:spPr>
          <a:xfrm>
            <a:off x="395536" y="4785938"/>
            <a:ext cx="4032448"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69526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dirty="0">
                <a:solidFill>
                  <a:schemeClr val="bg1"/>
                </a:solidFill>
                <a:ea typeface="ＭＳ Ｐゴシック" pitchFamily="34" charset="-128"/>
              </a:rPr>
              <a:t>Choices</a:t>
            </a:r>
          </a:p>
        </p:txBody>
      </p:sp>
      <p:sp>
        <p:nvSpPr>
          <p:cNvPr id="2" name="TextBox 1"/>
          <p:cNvSpPr txBox="1"/>
          <p:nvPr/>
        </p:nvSpPr>
        <p:spPr>
          <a:xfrm>
            <a:off x="323850" y="951311"/>
            <a:ext cx="8467724" cy="3465564"/>
          </a:xfrm>
          <a:prstGeom prst="rect">
            <a:avLst/>
          </a:prstGeom>
          <a:noFill/>
        </p:spPr>
        <p:txBody>
          <a:bodyPr wrap="square">
            <a:spAutoFit/>
          </a:bodyPr>
          <a:lstStyle/>
          <a:p>
            <a:pPr fontAlgn="base">
              <a:spcBef>
                <a:spcPct val="0"/>
              </a:spcBef>
              <a:defRPr/>
            </a:pPr>
            <a:r>
              <a:rPr lang="en-AU" sz="2400" dirty="0">
                <a:solidFill>
                  <a:prstClr val="white"/>
                </a:solidFill>
                <a:ea typeface="ＭＳ Ｐゴシック" pitchFamily="34" charset="-128"/>
                <a:cs typeface="ＭＳ Ｐゴシック" charset="0"/>
              </a:rPr>
              <a:t>You can choose up to </a:t>
            </a:r>
            <a:r>
              <a:rPr lang="en-AU" sz="2400" b="1" dirty="0">
                <a:solidFill>
                  <a:srgbClr val="FFFF00"/>
                </a:solidFill>
                <a:ea typeface="ＭＳ Ｐゴシック" pitchFamily="34" charset="-128"/>
                <a:cs typeface="ＭＳ Ｐゴシック" charset="0"/>
              </a:rPr>
              <a:t>three</a:t>
            </a:r>
            <a:r>
              <a:rPr lang="en-AU" sz="2400" dirty="0">
                <a:solidFill>
                  <a:prstClr val="white"/>
                </a:solidFill>
                <a:ea typeface="ＭＳ Ｐゴシック" pitchFamily="34" charset="-128"/>
                <a:cs typeface="ＭＳ Ｐゴシック" charset="0"/>
              </a:rPr>
              <a:t> choices  for SHS and up to </a:t>
            </a:r>
            <a:r>
              <a:rPr lang="en-AU" sz="2400" b="1" dirty="0">
                <a:solidFill>
                  <a:srgbClr val="FFFF00"/>
                </a:solidFill>
                <a:ea typeface="ＭＳ Ｐゴシック" pitchFamily="34" charset="-128"/>
                <a:cs typeface="ＭＳ Ｐゴシック" charset="0"/>
              </a:rPr>
              <a:t>two</a:t>
            </a:r>
            <a:r>
              <a:rPr lang="en-AU" sz="2400" dirty="0">
                <a:solidFill>
                  <a:prstClr val="white"/>
                </a:solidFill>
                <a:ea typeface="ＭＳ Ｐゴシック" pitchFamily="34" charset="-128"/>
                <a:cs typeface="ＭＳ Ｐゴシック" charset="0"/>
              </a:rPr>
              <a:t> choices  for </a:t>
            </a:r>
            <a:r>
              <a:rPr lang="en-AU" sz="2400" dirty="0" smtClean="0">
                <a:solidFill>
                  <a:prstClr val="white"/>
                </a:solidFill>
                <a:ea typeface="ＭＳ Ｐゴシック" pitchFamily="34" charset="-128"/>
                <a:cs typeface="ＭＳ Ｐゴシック" charset="0"/>
              </a:rPr>
              <a:t>OC.</a:t>
            </a:r>
          </a:p>
          <a:p>
            <a:pPr fontAlgn="base">
              <a:spcBef>
                <a:spcPct val="0"/>
              </a:spcBef>
              <a:defRPr/>
            </a:pPr>
            <a:endParaRPr lang="en-AU" sz="800" dirty="0">
              <a:solidFill>
                <a:prstClr val="white"/>
              </a:solidFill>
              <a:ea typeface="ＭＳ Ｐゴシック" pitchFamily="34" charset="-128"/>
              <a:cs typeface="ＭＳ Ｐゴシック" charset="0"/>
            </a:endParaRPr>
          </a:p>
          <a:p>
            <a:pPr marL="342900" indent="-342900" fontAlgn="base">
              <a:spcBef>
                <a:spcPct val="0"/>
              </a:spcBef>
              <a:defRPr/>
            </a:pPr>
            <a:r>
              <a:rPr lang="en-AU" sz="2400" dirty="0">
                <a:solidFill>
                  <a:prstClr val="white"/>
                </a:solidFill>
                <a:ea typeface="ＭＳ Ｐゴシック" pitchFamily="34" charset="-128"/>
                <a:cs typeface="ＭＳ Ｐゴシック" charset="0"/>
              </a:rPr>
              <a:t>Place all choices in </a:t>
            </a:r>
            <a:r>
              <a:rPr lang="en-AU" sz="2400" b="1" dirty="0">
                <a:solidFill>
                  <a:srgbClr val="FFFF00"/>
                </a:solidFill>
                <a:ea typeface="ＭＳ Ｐゴシック" pitchFamily="34" charset="-128"/>
                <a:cs typeface="ＭＳ Ｐゴシック" charset="0"/>
              </a:rPr>
              <a:t>priority order.</a:t>
            </a:r>
          </a:p>
          <a:p>
            <a:pPr marL="342900" indent="-342900" fontAlgn="base">
              <a:spcBef>
                <a:spcPct val="0"/>
              </a:spcBef>
              <a:defRPr/>
            </a:pPr>
            <a:r>
              <a:rPr lang="en-AU" sz="2400" dirty="0">
                <a:solidFill>
                  <a:prstClr val="white"/>
                </a:solidFill>
                <a:ea typeface="ＭＳ Ｐゴシック" pitchFamily="34" charset="-128"/>
                <a:cs typeface="ＭＳ Ｐゴシック" charset="0"/>
              </a:rPr>
              <a:t>Do your research!</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view </a:t>
            </a:r>
            <a:r>
              <a:rPr lang="en-AU" sz="2400" dirty="0" smtClean="0">
                <a:solidFill>
                  <a:prstClr val="white"/>
                </a:solidFill>
                <a:ea typeface="ＭＳ Ｐゴシック" pitchFamily="34" charset="-128"/>
              </a:rPr>
              <a:t>school </a:t>
            </a:r>
            <a:r>
              <a:rPr lang="en-AU" sz="2400" dirty="0">
                <a:solidFill>
                  <a:prstClr val="white"/>
                </a:solidFill>
                <a:ea typeface="ＭＳ Ｐゴシック" pitchFamily="34" charset="-128"/>
              </a:rPr>
              <a:t>websites</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consider transport</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consider friendship groupings</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D</a:t>
            </a:r>
            <a:r>
              <a:rPr lang="en-AU" sz="2400" dirty="0" smtClean="0">
                <a:solidFill>
                  <a:prstClr val="white"/>
                </a:solidFill>
                <a:ea typeface="ＭＳ Ｐゴシック" pitchFamily="34" charset="-128"/>
              </a:rPr>
              <a:t>on’t </a:t>
            </a:r>
            <a:r>
              <a:rPr lang="en-AU" sz="2400" dirty="0">
                <a:solidFill>
                  <a:prstClr val="white"/>
                </a:solidFill>
                <a:ea typeface="ＭＳ Ｐゴシック" pitchFamily="34" charset="-128"/>
              </a:rPr>
              <a:t>choose a school you don’t really </a:t>
            </a:r>
            <a:r>
              <a:rPr lang="en-AU" sz="2400" dirty="0" smtClean="0">
                <a:solidFill>
                  <a:prstClr val="white"/>
                </a:solidFill>
                <a:ea typeface="ＭＳ Ｐゴシック" pitchFamily="34" charset="-128"/>
              </a:rPr>
              <a:t>want.</a:t>
            </a:r>
            <a:endParaRPr lang="en-AU" sz="2400" dirty="0">
              <a:solidFill>
                <a:prstClr val="white"/>
              </a:solidFill>
              <a:ea typeface="ＭＳ Ｐゴシック" pitchFamily="34" charset="-128"/>
            </a:endParaRP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236633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Order of choices</a:t>
            </a:r>
          </a:p>
        </p:txBody>
      </p:sp>
      <p:sp>
        <p:nvSpPr>
          <p:cNvPr id="2" name="Content Placeholder 2"/>
          <p:cNvSpPr>
            <a:spLocks noGrp="1"/>
          </p:cNvSpPr>
          <p:nvPr>
            <p:ph idx="4294967295"/>
          </p:nvPr>
        </p:nvSpPr>
        <p:spPr bwMode="auto">
          <a:xfrm>
            <a:off x="251520" y="1285878"/>
            <a:ext cx="7933630" cy="3254375"/>
          </a:xfrm>
          <a:extLst/>
        </p:spPr>
        <p:txBody>
          <a:bodyPr vert="horz" wrap="square" lIns="91440" tIns="45720" rIns="91440" bIns="45720" numCol="1" anchor="t" anchorCtr="0" compatLnSpc="1">
            <a:prstTxWarp prst="textNoShape">
              <a:avLst/>
            </a:prstTxWarp>
            <a:normAutofit/>
          </a:bodyPr>
          <a:lstStyle/>
          <a:p>
            <a:pPr marL="342900" indent="-342900" eaLnBrk="1" hangingPunct="1">
              <a:buFont typeface="Arial" pitchFamily="34" charset="0"/>
              <a:buChar char="•"/>
              <a:defRPr/>
            </a:pPr>
            <a:r>
              <a:rPr lang="en-AU" sz="2600" dirty="0">
                <a:solidFill>
                  <a:schemeClr val="bg1"/>
                </a:solidFill>
              </a:rPr>
              <a:t>Put the choices in the order you </a:t>
            </a:r>
            <a:r>
              <a:rPr lang="en-AU" sz="2600" b="1" dirty="0">
                <a:solidFill>
                  <a:srgbClr val="FFFF00"/>
                </a:solidFill>
              </a:rPr>
              <a:t>really</a:t>
            </a:r>
            <a:r>
              <a:rPr lang="en-AU" sz="2600" dirty="0">
                <a:solidFill>
                  <a:schemeClr val="bg1"/>
                </a:solidFill>
              </a:rPr>
              <a:t> want.</a:t>
            </a:r>
          </a:p>
          <a:p>
            <a:pPr marL="342900" indent="-342900" eaLnBrk="1" hangingPunct="1">
              <a:buFont typeface="Arial" pitchFamily="34" charset="0"/>
              <a:buChar char="•"/>
              <a:defRPr/>
            </a:pPr>
            <a:r>
              <a:rPr lang="en-AU" sz="2600" dirty="0">
                <a:solidFill>
                  <a:schemeClr val="bg1"/>
                </a:solidFill>
                <a:ea typeface="ＭＳ Ｐゴシック" pitchFamily="34" charset="-128"/>
              </a:rPr>
              <a:t>The order in which you list those choices matters if the child qualifies for more than one choice. </a:t>
            </a:r>
          </a:p>
          <a:p>
            <a:pPr marL="342900" indent="-342900" eaLnBrk="1" hangingPunct="1">
              <a:buFont typeface="Arial" pitchFamily="34" charset="0"/>
              <a:buChar char="•"/>
              <a:defRPr/>
            </a:pPr>
            <a:r>
              <a:rPr lang="en-AU" sz="2600" dirty="0">
                <a:solidFill>
                  <a:schemeClr val="bg1"/>
                </a:solidFill>
                <a:ea typeface="ＭＳ Ｐゴシック" pitchFamily="34" charset="-128"/>
              </a:rPr>
              <a:t>If your child qualifies for more than one choice, you will be offered </a:t>
            </a:r>
            <a:r>
              <a:rPr lang="en-AU" sz="2600" b="1" dirty="0">
                <a:solidFill>
                  <a:srgbClr val="FFFF00"/>
                </a:solidFill>
                <a:ea typeface="ＭＳ Ｐゴシック" pitchFamily="34" charset="-128"/>
              </a:rPr>
              <a:t>only the highest choice for which the child qualifies.</a:t>
            </a:r>
          </a:p>
          <a:p>
            <a:pPr eaLnBrk="1" hangingPunct="1">
              <a:defRPr/>
            </a:pPr>
            <a:endParaRPr lang="en-US" sz="2400" dirty="0">
              <a:ea typeface="ＭＳ Ｐゴシック" pitchFamily="34" charset="-128"/>
            </a:endParaRPr>
          </a:p>
        </p:txBody>
      </p:sp>
      <p:sp>
        <p:nvSpPr>
          <p:cNvPr id="4" name="Footer Placeholder 3"/>
          <p:cNvSpPr>
            <a:spLocks noGrp="1"/>
          </p:cNvSpPr>
          <p:nvPr>
            <p:ph type="ftr" sz="quarter" idx="11"/>
          </p:nvPr>
        </p:nvSpPr>
        <p:spPr>
          <a:xfrm>
            <a:off x="395536" y="4749627"/>
            <a:ext cx="381642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93424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a:t>Example of an </a:t>
            </a:r>
            <a:r>
              <a:rPr lang="en-AU" sz="2000" dirty="0" err="1"/>
              <a:t>oc</a:t>
            </a:r>
            <a:r>
              <a:rPr lang="en-AU" sz="2000" dirty="0"/>
              <a:t> placement outcome information</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7" name="Content Placeholder 2"/>
          <p:cNvSpPr txBox="1">
            <a:spLocks/>
          </p:cNvSpPr>
          <p:nvPr/>
        </p:nvSpPr>
        <p:spPr bwMode="auto">
          <a:xfrm>
            <a:off x="446502" y="1059583"/>
            <a:ext cx="7797906"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kern="1200">
                <a:solidFill>
                  <a:srgbClr val="FFFFFF"/>
                </a:solidFill>
                <a:latin typeface="+mn-lt"/>
                <a:ea typeface="ＭＳ Ｐゴシック" charset="0"/>
                <a:cs typeface="ＭＳ Ｐゴシック" charset="0"/>
              </a:defRPr>
            </a:lvl1pPr>
            <a:lvl2pPr marL="54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2pPr>
            <a:lvl3pPr marL="90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3pPr>
            <a:lvl4pPr marL="126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4pPr>
            <a:lvl5pPr marL="162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ea typeface="ＭＳ Ｐゴシック" pitchFamily="34" charset="-128"/>
              </a:rPr>
              <a:t>If your child qualifies for both </a:t>
            </a:r>
            <a:r>
              <a:rPr lang="en-AU" dirty="0" smtClean="0">
                <a:ea typeface="ＭＳ Ｐゴシック" pitchFamily="34" charset="-128"/>
              </a:rPr>
              <a:t>choices:</a:t>
            </a:r>
            <a:endParaRPr lang="en-AU" dirty="0">
              <a:ea typeface="ＭＳ Ｐゴシック" pitchFamily="34" charset="-128"/>
            </a:endParaRPr>
          </a:p>
          <a:p>
            <a:endParaRPr lang="en-AU" sz="3200" dirty="0">
              <a:ea typeface="ＭＳ Ｐゴシック" pitchFamily="34" charset="-128"/>
            </a:endParaRPr>
          </a:p>
          <a:p>
            <a:pPr>
              <a:buFont typeface="Arial" pitchFamily="34" charset="0"/>
              <a:buChar char="•"/>
            </a:pPr>
            <a:r>
              <a:rPr lang="en-AU" sz="3200" dirty="0">
                <a:ea typeface="ＭＳ Ｐゴシック" pitchFamily="34" charset="-128"/>
              </a:rPr>
              <a:t> </a:t>
            </a:r>
            <a:r>
              <a:rPr lang="en-AU" dirty="0">
                <a:ea typeface="ＭＳ Ｐゴシック" pitchFamily="34" charset="-128"/>
              </a:rPr>
              <a:t>Greenacre Public School – </a:t>
            </a:r>
            <a:r>
              <a:rPr lang="en-AU" dirty="0">
                <a:solidFill>
                  <a:srgbClr val="FFFF00"/>
                </a:solidFill>
                <a:ea typeface="ＭＳ Ｐゴシック" pitchFamily="34" charset="-128"/>
              </a:rPr>
              <a:t>Offer</a:t>
            </a:r>
          </a:p>
          <a:p>
            <a:endParaRPr lang="en-AU" dirty="0">
              <a:ea typeface="ＭＳ Ｐゴシック" pitchFamily="34" charset="-128"/>
            </a:endParaRPr>
          </a:p>
          <a:p>
            <a:pPr>
              <a:buFont typeface="Arial" pitchFamily="34" charset="0"/>
              <a:buChar char="•"/>
            </a:pPr>
            <a:r>
              <a:rPr lang="en-AU" sz="3200" dirty="0">
                <a:ea typeface="ＭＳ Ｐゴシック" pitchFamily="34" charset="-128"/>
              </a:rPr>
              <a:t> </a:t>
            </a:r>
            <a:r>
              <a:rPr lang="en-AU" dirty="0">
                <a:ea typeface="ＭＳ Ｐゴシック" pitchFamily="34" charset="-128"/>
              </a:rPr>
              <a:t>Picnic Point Public School – </a:t>
            </a:r>
            <a:r>
              <a:rPr lang="en-AU" dirty="0">
                <a:solidFill>
                  <a:srgbClr val="FFFF00"/>
                </a:solidFill>
                <a:ea typeface="ＭＳ Ｐゴシック" pitchFamily="34" charset="-128"/>
              </a:rPr>
              <a:t>Not applicable</a:t>
            </a:r>
          </a:p>
        </p:txBody>
      </p:sp>
    </p:spTree>
    <p:extLst>
      <p:ext uri="{BB962C8B-B14F-4D97-AF65-F5344CB8AC3E}">
        <p14:creationId xmlns:p14="http://schemas.microsoft.com/office/powerpoint/2010/main" val="294375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AU" sz="4400" dirty="0">
                <a:ea typeface="ＭＳ Ｐゴシック" pitchFamily="34" charset="-128"/>
              </a:rPr>
              <a:t>Change of choice</a:t>
            </a:r>
          </a:p>
        </p:txBody>
      </p:sp>
      <p:sp>
        <p:nvSpPr>
          <p:cNvPr id="27651" name="Content Placeholder 2"/>
          <p:cNvSpPr>
            <a:spLocks noGrp="1"/>
          </p:cNvSpPr>
          <p:nvPr>
            <p:ph idx="4294967295"/>
          </p:nvPr>
        </p:nvSpPr>
        <p:spPr bwMode="auto">
          <a:xfrm>
            <a:off x="822329" y="1117602"/>
            <a:ext cx="8321675"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90000"/>
              </a:lnSpc>
            </a:pPr>
            <a:r>
              <a:rPr lang="en-US" sz="1600" dirty="0">
                <a:solidFill>
                  <a:srgbClr val="FFFF00"/>
                </a:solidFill>
              </a:rPr>
              <a:t>Before</a:t>
            </a:r>
            <a:r>
              <a:rPr lang="en-US" sz="1600" b="1" dirty="0">
                <a:solidFill>
                  <a:srgbClr val="FFFF00"/>
                </a:solidFill>
                <a:ea typeface="ＭＳ Ｐゴシック" pitchFamily="34" charset="-128"/>
              </a:rPr>
              <a:t> Friday </a:t>
            </a:r>
            <a:r>
              <a:rPr lang="en-US" sz="1600" b="1" dirty="0" smtClean="0">
                <a:solidFill>
                  <a:srgbClr val="FFFF00"/>
                </a:solidFill>
                <a:ea typeface="ＭＳ Ｐゴシック" pitchFamily="34" charset="-128"/>
              </a:rPr>
              <a:t>25 September 2020 </a:t>
            </a:r>
            <a:r>
              <a:rPr lang="en-US" sz="1600" dirty="0">
                <a:solidFill>
                  <a:srgbClr val="FFFF00"/>
                </a:solidFill>
              </a:rPr>
              <a:t>for OC entry in </a:t>
            </a:r>
            <a:r>
              <a:rPr lang="en-US" sz="1600" b="1" dirty="0" smtClean="0">
                <a:solidFill>
                  <a:srgbClr val="FFFF00"/>
                </a:solidFill>
              </a:rPr>
              <a:t>2021</a:t>
            </a:r>
            <a:endParaRPr lang="en-US" sz="1600" b="1" dirty="0">
              <a:solidFill>
                <a:srgbClr val="FFFF00"/>
              </a:solidFill>
            </a:endParaRPr>
          </a:p>
          <a:p>
            <a:pPr eaLnBrk="1" hangingPunct="1">
              <a:lnSpc>
                <a:spcPct val="90000"/>
              </a:lnSpc>
            </a:pPr>
            <a:endParaRPr lang="en-US" sz="800" dirty="0">
              <a:solidFill>
                <a:schemeClr val="bg1"/>
              </a:solidFill>
            </a:endParaRPr>
          </a:p>
          <a:p>
            <a:pPr marL="342900" indent="-342900" eaLnBrk="1" hangingPunct="1">
              <a:lnSpc>
                <a:spcPct val="90000"/>
              </a:lnSpc>
            </a:pPr>
            <a:r>
              <a:rPr lang="en-US" sz="1600" dirty="0">
                <a:solidFill>
                  <a:schemeClr val="bg1"/>
                </a:solidFill>
              </a:rPr>
              <a:t>All requests for a change of choice must be made in writing.</a:t>
            </a:r>
            <a:endParaRPr lang="en-AU" sz="1600" dirty="0">
              <a:solidFill>
                <a:schemeClr val="bg1"/>
              </a:solidFill>
              <a:ea typeface="ＭＳ Ｐゴシック" pitchFamily="34" charset="-128"/>
            </a:endParaRPr>
          </a:p>
          <a:p>
            <a:r>
              <a:rPr lang="en-AU" sz="1600" dirty="0">
                <a:solidFill>
                  <a:schemeClr val="bg1"/>
                </a:solidFill>
                <a:ea typeface="ＭＳ Ｐゴシック" pitchFamily="34" charset="-128"/>
              </a:rPr>
              <a:t>Requests made </a:t>
            </a:r>
            <a:r>
              <a:rPr lang="en-AU" sz="1600" dirty="0">
                <a:solidFill>
                  <a:schemeClr val="bg1"/>
                </a:solidFill>
              </a:rPr>
              <a:t>after this date</a:t>
            </a:r>
            <a:r>
              <a:rPr lang="en-AU" sz="1600" dirty="0">
                <a:solidFill>
                  <a:schemeClr val="bg1"/>
                </a:solidFill>
                <a:ea typeface="ＭＳ Ｐゴシック" pitchFamily="34" charset="-128"/>
              </a:rPr>
              <a:t>:</a:t>
            </a:r>
          </a:p>
          <a:p>
            <a:pPr marL="285750" lvl="1" indent="-285750">
              <a:buFont typeface="Arial" panose="020B0604020202020204" pitchFamily="34" charset="0"/>
              <a:buChar char="•"/>
            </a:pPr>
            <a:r>
              <a:rPr lang="en-AU" sz="1600" dirty="0">
                <a:solidFill>
                  <a:schemeClr val="bg1"/>
                </a:solidFill>
                <a:ea typeface="ＭＳ Ｐゴシック" pitchFamily="34" charset="-128"/>
              </a:rPr>
              <a:t>require details and evidence of the extenuating circumstances</a:t>
            </a:r>
          </a:p>
          <a:p>
            <a:pPr marL="285750" lvl="1" indent="-285750">
              <a:buFont typeface="Arial" panose="020B0604020202020204" pitchFamily="34" charset="0"/>
              <a:buChar char="•"/>
            </a:pPr>
            <a:r>
              <a:rPr lang="en-AU" sz="1600" dirty="0">
                <a:solidFill>
                  <a:schemeClr val="bg1"/>
                </a:solidFill>
                <a:ea typeface="ＭＳ Ｐゴシック" pitchFamily="34" charset="-128"/>
              </a:rPr>
              <a:t>require approval</a:t>
            </a:r>
          </a:p>
          <a:p>
            <a:pPr marL="285750" lvl="1" indent="-285750">
              <a:buFont typeface="Arial" panose="020B0604020202020204" pitchFamily="34" charset="0"/>
              <a:buChar char="•"/>
            </a:pPr>
            <a:r>
              <a:rPr lang="en-AU" sz="1600" dirty="0">
                <a:solidFill>
                  <a:schemeClr val="bg1"/>
                </a:solidFill>
                <a:ea typeface="ＭＳ Ｐゴシック" pitchFamily="34" charset="-128"/>
              </a:rPr>
              <a:t>may be considered as an appeal.</a:t>
            </a:r>
          </a:p>
          <a:p>
            <a:r>
              <a:rPr lang="en-AU" sz="1600" b="1" dirty="0">
                <a:solidFill>
                  <a:srgbClr val="FFFF00"/>
                </a:solidFill>
                <a:ea typeface="ＭＳ Ｐゴシック" pitchFamily="34" charset="-128"/>
              </a:rPr>
              <a:t>Changes cannot normally be made after placement outcomes are released. </a:t>
            </a:r>
          </a:p>
          <a:p>
            <a:r>
              <a:rPr lang="en-AU" sz="1600" b="1" dirty="0">
                <a:solidFill>
                  <a:srgbClr val="FFFF00"/>
                </a:solidFill>
                <a:ea typeface="ＭＳ Ｐゴシック" pitchFamily="34" charset="-128"/>
              </a:rPr>
              <a:t>Choices cannot be added or changed on the grounds that the students did not qualify for their original choices.</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86751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Criteria for entry</a:t>
            </a:r>
          </a:p>
        </p:txBody>
      </p:sp>
      <p:sp>
        <p:nvSpPr>
          <p:cNvPr id="25602" name="Content Placeholder 2"/>
          <p:cNvSpPr>
            <a:spLocks noGrp="1"/>
          </p:cNvSpPr>
          <p:nvPr>
            <p:ph idx="4294967295"/>
          </p:nvPr>
        </p:nvSpPr>
        <p:spPr bwMode="auto">
          <a:xfrm>
            <a:off x="347290" y="1117600"/>
            <a:ext cx="8185150" cy="3500438"/>
          </a:xfrm>
          <a:extLst/>
        </p:spPr>
        <p:txBody>
          <a:bodyPr vert="horz" wrap="square" lIns="91440" tIns="45720" rIns="91440" bIns="45720" numCol="1" anchor="t" anchorCtr="0" compatLnSpc="1">
            <a:prstTxWarp prst="textNoShape">
              <a:avLst/>
            </a:prstTxWarp>
            <a:normAutofit/>
          </a:bodyPr>
          <a:lstStyle/>
          <a:p>
            <a:endParaRPr lang="en-AU" dirty="0"/>
          </a:p>
          <a:p>
            <a:endParaRPr lang="en-AU" dirty="0"/>
          </a:p>
          <a:p>
            <a:r>
              <a:rPr lang="en-AU" sz="2400" dirty="0" smtClean="0">
                <a:solidFill>
                  <a:schemeClr val="bg1"/>
                </a:solidFill>
              </a:rPr>
              <a:t>In 2020, t</a:t>
            </a:r>
            <a:r>
              <a:rPr lang="en-AU" sz="2400" dirty="0" smtClean="0">
                <a:solidFill>
                  <a:schemeClr val="bg1"/>
                </a:solidFill>
              </a:rPr>
              <a:t>o </a:t>
            </a:r>
            <a:r>
              <a:rPr lang="en-AU" sz="2400" dirty="0">
                <a:solidFill>
                  <a:schemeClr val="bg1"/>
                </a:solidFill>
              </a:rPr>
              <a:t>ensure the fair and consistent assessment of students across all schools and regions of NSW</a:t>
            </a:r>
            <a:r>
              <a:rPr lang="en-AU" sz="2400" dirty="0">
                <a:solidFill>
                  <a:srgbClr val="FFFFFF"/>
                </a:solidFill>
              </a:rPr>
              <a:t>,</a:t>
            </a:r>
            <a:r>
              <a:rPr lang="en-AU" sz="2400" dirty="0">
                <a:solidFill>
                  <a:srgbClr val="FFFF00"/>
                </a:solidFill>
              </a:rPr>
              <a:t> </a:t>
            </a:r>
            <a:r>
              <a:rPr lang="en-AU" sz="2400" dirty="0" smtClean="0">
                <a:solidFill>
                  <a:srgbClr val="FFFFFF"/>
                </a:solidFill>
              </a:rPr>
              <a:t>students </a:t>
            </a:r>
            <a:r>
              <a:rPr lang="en-AU" sz="2400" dirty="0">
                <a:solidFill>
                  <a:srgbClr val="FFFF00"/>
                </a:solidFill>
              </a:rPr>
              <a:t>will be placed on test results only</a:t>
            </a:r>
            <a:r>
              <a:rPr lang="en-AU" sz="2400" dirty="0">
                <a:solidFill>
                  <a:schemeClr val="bg1"/>
                </a:solidFill>
              </a:rPr>
              <a:t>. </a:t>
            </a:r>
            <a:endParaRPr lang="en-US" sz="2400" dirty="0">
              <a:solidFill>
                <a:schemeClr val="bg1"/>
              </a:solidFill>
              <a:ea typeface="ＭＳ Ｐゴシック" pitchFamily="34" charset="-128"/>
            </a:endParaRPr>
          </a:p>
        </p:txBody>
      </p:sp>
      <p:sp>
        <p:nvSpPr>
          <p:cNvPr id="3" name="Footer Placeholder 2"/>
          <p:cNvSpPr>
            <a:spLocks noGrp="1"/>
          </p:cNvSpPr>
          <p:nvPr>
            <p:ph type="ftr" sz="quarter" idx="11"/>
          </p:nvPr>
        </p:nvSpPr>
        <p:spPr>
          <a:xfrm>
            <a:off x="395536" y="4749627"/>
            <a:ext cx="4320480"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160181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909" y="1292071"/>
            <a:ext cx="3386256" cy="299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29" y="1292071"/>
            <a:ext cx="3386256" cy="299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Opportunity class placement</a:t>
            </a:r>
          </a:p>
        </p:txBody>
      </p:sp>
      <p:sp>
        <p:nvSpPr>
          <p:cNvPr id="4" name="Footer Placeholder 3"/>
          <p:cNvSpPr>
            <a:spLocks noGrp="1"/>
          </p:cNvSpPr>
          <p:nvPr>
            <p:ph type="ftr" sz="quarter" idx="11"/>
          </p:nvPr>
        </p:nvSpPr>
        <p:spPr>
          <a:xfrm>
            <a:off x="395536" y="4749627"/>
            <a:ext cx="3960440" cy="273844"/>
          </a:xfrm>
        </p:spPr>
        <p:txBody>
          <a:bodyPr/>
          <a:lstStyle/>
          <a:p>
            <a:r>
              <a:rPr lang="en-AU" dirty="0"/>
              <a:t>© NSW Department of Education | Opportunity class and selective high school placement</a:t>
            </a:r>
          </a:p>
        </p:txBody>
      </p:sp>
      <p:sp>
        <p:nvSpPr>
          <p:cNvPr id="8" name="TextBox 7"/>
          <p:cNvSpPr txBox="1"/>
          <p:nvPr/>
        </p:nvSpPr>
        <p:spPr>
          <a:xfrm>
            <a:off x="511973" y="1491630"/>
            <a:ext cx="3312368" cy="1938992"/>
          </a:xfrm>
          <a:prstGeom prst="rect">
            <a:avLst/>
          </a:prstGeom>
          <a:noFill/>
        </p:spPr>
        <p:txBody>
          <a:bodyPr wrap="square">
            <a:spAutoFit/>
          </a:bodyPr>
          <a:lstStyle/>
          <a:p>
            <a:pPr>
              <a:defRPr/>
            </a:pPr>
            <a:r>
              <a:rPr lang="en-AU" sz="2400" dirty="0">
                <a:solidFill>
                  <a:schemeClr val="bg1"/>
                </a:solidFill>
              </a:rPr>
              <a:t>Students sit the </a:t>
            </a:r>
            <a:r>
              <a:rPr lang="en-AU" sz="2400" dirty="0" smtClean="0">
                <a:solidFill>
                  <a:schemeClr val="bg1"/>
                </a:solidFill>
              </a:rPr>
              <a:t>test. This </a:t>
            </a:r>
            <a:r>
              <a:rPr lang="en-AU" sz="2400" dirty="0">
                <a:solidFill>
                  <a:schemeClr val="bg1"/>
                </a:solidFill>
              </a:rPr>
              <a:t>includes:</a:t>
            </a:r>
          </a:p>
          <a:p>
            <a:pPr marL="285750" indent="-285750">
              <a:buFont typeface="Arial" pitchFamily="34" charset="0"/>
              <a:buChar char="•"/>
              <a:defRPr/>
            </a:pPr>
            <a:r>
              <a:rPr lang="en-AU" sz="2400" dirty="0">
                <a:solidFill>
                  <a:schemeClr val="bg1"/>
                </a:solidFill>
              </a:rPr>
              <a:t>Reading</a:t>
            </a:r>
          </a:p>
          <a:p>
            <a:pPr marL="285750" indent="-285750">
              <a:buFont typeface="Arial" pitchFamily="34" charset="0"/>
              <a:buChar char="•"/>
              <a:defRPr/>
            </a:pPr>
            <a:r>
              <a:rPr lang="en-AU" sz="2400" dirty="0">
                <a:solidFill>
                  <a:schemeClr val="bg1"/>
                </a:solidFill>
              </a:rPr>
              <a:t>Mathematics</a:t>
            </a:r>
          </a:p>
          <a:p>
            <a:pPr marL="285750" indent="-285750">
              <a:buFont typeface="Arial" pitchFamily="34" charset="0"/>
              <a:buChar char="•"/>
              <a:defRPr/>
            </a:pPr>
            <a:r>
              <a:rPr lang="en-AU" sz="2400" dirty="0">
                <a:solidFill>
                  <a:schemeClr val="bg1"/>
                </a:solidFill>
              </a:rPr>
              <a:t>General Ability</a:t>
            </a:r>
          </a:p>
        </p:txBody>
      </p:sp>
      <p:sp>
        <p:nvSpPr>
          <p:cNvPr id="9" name="TextBox 8"/>
          <p:cNvSpPr txBox="1"/>
          <p:nvPr/>
        </p:nvSpPr>
        <p:spPr>
          <a:xfrm>
            <a:off x="4536002" y="1276925"/>
            <a:ext cx="3456384" cy="2862322"/>
          </a:xfrm>
          <a:prstGeom prst="rect">
            <a:avLst/>
          </a:prstGeom>
          <a:noFill/>
        </p:spPr>
        <p:txBody>
          <a:bodyPr wrap="square">
            <a:spAutoFit/>
          </a:bodyPr>
          <a:lstStyle/>
          <a:p>
            <a:pPr>
              <a:defRPr/>
            </a:pPr>
            <a:r>
              <a:rPr lang="en-AU" sz="2000" dirty="0">
                <a:solidFill>
                  <a:schemeClr val="bg1"/>
                </a:solidFill>
              </a:rPr>
              <a:t>Tests:</a:t>
            </a:r>
          </a:p>
          <a:p>
            <a:pPr marL="285750" indent="-285750">
              <a:buFont typeface="Arial" pitchFamily="34" charset="0"/>
              <a:buChar char="•"/>
              <a:defRPr/>
            </a:pPr>
            <a:r>
              <a:rPr lang="en-AU" sz="2000" dirty="0">
                <a:solidFill>
                  <a:schemeClr val="bg1"/>
                </a:solidFill>
              </a:rPr>
              <a:t>Written by ACER</a:t>
            </a:r>
          </a:p>
          <a:p>
            <a:pPr marL="285750" indent="-285750">
              <a:buFont typeface="Arial" pitchFamily="34" charset="0"/>
              <a:buChar char="•"/>
              <a:defRPr/>
            </a:pPr>
            <a:r>
              <a:rPr lang="en-AU" sz="2000" dirty="0">
                <a:solidFill>
                  <a:schemeClr val="bg1"/>
                </a:solidFill>
              </a:rPr>
              <a:t>Two x 30 mins tests</a:t>
            </a:r>
          </a:p>
          <a:p>
            <a:pPr marL="285750" indent="-285750">
              <a:buFont typeface="Arial" pitchFamily="34" charset="0"/>
              <a:buChar char="•"/>
              <a:defRPr/>
            </a:pPr>
            <a:r>
              <a:rPr lang="en-AU" sz="2000" dirty="0">
                <a:solidFill>
                  <a:schemeClr val="bg1"/>
                </a:solidFill>
              </a:rPr>
              <a:t>35 questions in each test with mixed English, mathematics and general ability </a:t>
            </a:r>
            <a:r>
              <a:rPr lang="en-AU" sz="2000" dirty="0" smtClean="0">
                <a:solidFill>
                  <a:schemeClr val="bg1"/>
                </a:solidFill>
              </a:rPr>
              <a:t>(multiple-choice questions)</a:t>
            </a:r>
            <a:endParaRPr lang="en-AU" sz="2000" dirty="0">
              <a:solidFill>
                <a:schemeClr val="bg1"/>
              </a:solidFill>
            </a:endParaRPr>
          </a:p>
        </p:txBody>
      </p:sp>
    </p:spTree>
    <p:extLst>
      <p:ext uri="{BB962C8B-B14F-4D97-AF65-F5344CB8AC3E}">
        <p14:creationId xmlns:p14="http://schemas.microsoft.com/office/powerpoint/2010/main" val="218442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ChangeArrowheads="1"/>
          </p:cNvSpPr>
          <p:nvPr/>
        </p:nvSpPr>
        <p:spPr bwMode="auto">
          <a:xfrm>
            <a:off x="2916238" y="789386"/>
            <a:ext cx="3816350" cy="161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394A59"/>
              </a:solidFill>
              <a:ea typeface="ＭＳ Ｐゴシック" pitchFamily="34" charset="-128"/>
            </a:endParaRPr>
          </a:p>
        </p:txBody>
      </p:sp>
      <p:pic>
        <p:nvPicPr>
          <p:cNvPr id="276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86" y="219811"/>
            <a:ext cx="8870950" cy="458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3"/>
          <p:cNvSpPr>
            <a:spLocks noChangeShapeType="1"/>
          </p:cNvSpPr>
          <p:nvPr/>
        </p:nvSpPr>
        <p:spPr bwMode="auto">
          <a:xfrm flipV="1">
            <a:off x="3178175" y="1221582"/>
            <a:ext cx="0" cy="2883694"/>
          </a:xfrm>
          <a:prstGeom prst="line">
            <a:avLst/>
          </a:prstGeom>
          <a:noFill/>
          <a:ln w="38100" cap="rnd">
            <a:solidFill>
              <a:srgbClr val="FF00FF"/>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6" name="Line 4"/>
          <p:cNvSpPr>
            <a:spLocks noChangeShapeType="1"/>
          </p:cNvSpPr>
          <p:nvPr/>
        </p:nvSpPr>
        <p:spPr bwMode="auto">
          <a:xfrm flipV="1">
            <a:off x="3132138" y="2787257"/>
            <a:ext cx="4248150" cy="238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27654" name="Line 5"/>
          <p:cNvSpPr>
            <a:spLocks noChangeShapeType="1"/>
          </p:cNvSpPr>
          <p:nvPr/>
        </p:nvSpPr>
        <p:spPr bwMode="auto">
          <a:xfrm flipV="1">
            <a:off x="4951413" y="2571752"/>
            <a:ext cx="0" cy="1533525"/>
          </a:xfrm>
          <a:prstGeom prst="line">
            <a:avLst/>
          </a:prstGeom>
          <a:noFill/>
          <a:ln w="38100" cap="rnd">
            <a:solidFill>
              <a:srgbClr val="0000FF"/>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8" name="Line 6"/>
          <p:cNvSpPr>
            <a:spLocks noChangeShapeType="1"/>
          </p:cNvSpPr>
          <p:nvPr/>
        </p:nvSpPr>
        <p:spPr bwMode="auto">
          <a:xfrm>
            <a:off x="4951420" y="3057525"/>
            <a:ext cx="2376487"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3" name="Footer Placeholder 2"/>
          <p:cNvSpPr>
            <a:spLocks noGrp="1"/>
          </p:cNvSpPr>
          <p:nvPr>
            <p:ph type="ftr" sz="quarter" idx="11"/>
          </p:nvPr>
        </p:nvSpPr>
        <p:spPr>
          <a:xfrm>
            <a:off x="395536" y="4749627"/>
            <a:ext cx="417646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053504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What types of items are in the Selective High School Placement Test?</a:t>
            </a:r>
          </a:p>
        </p:txBody>
      </p:sp>
      <p:sp>
        <p:nvSpPr>
          <p:cNvPr id="7" name="Title 6"/>
          <p:cNvSpPr>
            <a:spLocks noGrp="1"/>
          </p:cNvSpPr>
          <p:nvPr>
            <p:ph type="title"/>
          </p:nvPr>
        </p:nvSpPr>
        <p:spPr/>
        <p:txBody>
          <a:bodyPr/>
          <a:lstStyle/>
          <a:p>
            <a:r>
              <a:rPr lang="en-AU" dirty="0"/>
              <a:t>Test items</a:t>
            </a:r>
          </a:p>
        </p:txBody>
      </p:sp>
      <p:sp>
        <p:nvSpPr>
          <p:cNvPr id="5" name="Footer Placeholder 4"/>
          <p:cNvSpPr>
            <a:spLocks noGrp="1"/>
          </p:cNvSpPr>
          <p:nvPr>
            <p:ph type="ftr" sz="quarter" idx="11"/>
          </p:nvPr>
        </p:nvSpPr>
        <p:spPr>
          <a:xfrm>
            <a:off x="395536" y="4749627"/>
            <a:ext cx="4176464"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110697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AIMs</a:t>
            </a:r>
            <a:endParaRPr lang="en-AU" dirty="0">
              <a:latin typeface="+mn-lt"/>
            </a:endParaRPr>
          </a:p>
        </p:txBody>
      </p:sp>
      <p:sp>
        <p:nvSpPr>
          <p:cNvPr id="5" name="Footer Placeholder 4"/>
          <p:cNvSpPr>
            <a:spLocks noGrp="1"/>
          </p:cNvSpPr>
          <p:nvPr>
            <p:ph type="ftr" sz="quarter" idx="11"/>
          </p:nvPr>
        </p:nvSpPr>
        <p:spPr>
          <a:xfrm>
            <a:off x="395537" y="4803997"/>
            <a:ext cx="3972836" cy="339503"/>
          </a:xfrm>
        </p:spPr>
        <p:txBody>
          <a:bodyPr/>
          <a:lstStyle/>
          <a:p>
            <a:r>
              <a:rPr lang="en-AU"/>
              <a:t>© NSW Department of Education | Opportunity class and selective high school placement</a:t>
            </a:r>
            <a:endParaRPr lang="en-AU" dirty="0"/>
          </a:p>
        </p:txBody>
      </p:sp>
      <p:pic>
        <p:nvPicPr>
          <p:cNvPr id="1026" name="Picture 2" descr="C:\Users\johnAq\Desktop\Dept of Education\images\DoE_Corporate_PPT_2015_Page_08_Image_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898" y="1418036"/>
            <a:ext cx="24288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Aq\Desktop\Dept of Education\images\DoE_Corporate_PPT_2015_Page_08_Image_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19626"/>
            <a:ext cx="2438400" cy="17986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spect="1"/>
          </p:cNvSpPr>
          <p:nvPr/>
        </p:nvSpPr>
        <p:spPr>
          <a:xfrm>
            <a:off x="2833942" y="1418036"/>
            <a:ext cx="3487961"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AU" kern="0" dirty="0">
                <a:solidFill>
                  <a:schemeClr val="bg1"/>
                </a:solidFill>
                <a:latin typeface="Arial"/>
              </a:rPr>
              <a:t>Selective high schools cater for </a:t>
            </a:r>
            <a:r>
              <a:rPr lang="en-AU" kern="0" dirty="0" smtClean="0">
                <a:solidFill>
                  <a:srgbClr val="FFFF00"/>
                </a:solidFill>
                <a:latin typeface="Arial"/>
              </a:rPr>
              <a:t>academically </a:t>
            </a:r>
            <a:r>
              <a:rPr lang="en-AU" kern="0" dirty="0">
                <a:solidFill>
                  <a:srgbClr val="FFFF00"/>
                </a:solidFill>
                <a:latin typeface="Arial"/>
              </a:rPr>
              <a:t>gifted </a:t>
            </a:r>
            <a:r>
              <a:rPr lang="en-AU" kern="0" dirty="0" smtClean="0">
                <a:solidFill>
                  <a:srgbClr val="FFFF00"/>
                </a:solidFill>
                <a:latin typeface="Arial"/>
              </a:rPr>
              <a:t>and high potential students</a:t>
            </a:r>
            <a:r>
              <a:rPr lang="en-AU" kern="0" dirty="0" smtClean="0">
                <a:solidFill>
                  <a:schemeClr val="bg1"/>
                </a:solidFill>
                <a:latin typeface="Arial"/>
              </a:rPr>
              <a:t> </a:t>
            </a:r>
            <a:r>
              <a:rPr lang="en-AU" kern="0" dirty="0">
                <a:solidFill>
                  <a:schemeClr val="bg1"/>
                </a:solidFill>
                <a:latin typeface="Arial"/>
              </a:rPr>
              <a:t>by providing </a:t>
            </a:r>
            <a:r>
              <a:rPr lang="en-AU" kern="0" dirty="0">
                <a:solidFill>
                  <a:srgbClr val="FFFF00"/>
                </a:solidFill>
                <a:latin typeface="Arial"/>
              </a:rPr>
              <a:t>intellectual stimulation</a:t>
            </a:r>
            <a:r>
              <a:rPr lang="en-AU" kern="0" dirty="0">
                <a:solidFill>
                  <a:schemeClr val="bg1"/>
                </a:solidFill>
                <a:latin typeface="Arial"/>
              </a:rPr>
              <a:t> through an </a:t>
            </a:r>
            <a:r>
              <a:rPr lang="en-AU" kern="0" dirty="0">
                <a:solidFill>
                  <a:srgbClr val="FFFF00"/>
                </a:solidFill>
                <a:latin typeface="Arial"/>
              </a:rPr>
              <a:t>educationally enriched</a:t>
            </a:r>
            <a:r>
              <a:rPr lang="en-AU" kern="0" dirty="0">
                <a:solidFill>
                  <a:schemeClr val="bg1"/>
                </a:solidFill>
                <a:latin typeface="Arial"/>
              </a:rPr>
              <a:t> environment.</a:t>
            </a:r>
            <a:endParaRPr lang="en-US" kern="0" dirty="0">
              <a:solidFill>
                <a:schemeClr val="bg1"/>
              </a:solidFill>
              <a:latin typeface="Arial"/>
            </a:endParaRPr>
          </a:p>
        </p:txBody>
      </p:sp>
      <p:sp>
        <p:nvSpPr>
          <p:cNvPr id="12" name="Oval 11"/>
          <p:cNvSpPr/>
          <p:nvPr/>
        </p:nvSpPr>
        <p:spPr>
          <a:xfrm>
            <a:off x="1182688" y="3569593"/>
            <a:ext cx="864096" cy="86409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a:grpSpLocks noChangeAspect="1"/>
          </p:cNvGrpSpPr>
          <p:nvPr/>
        </p:nvGrpSpPr>
        <p:grpSpPr>
          <a:xfrm>
            <a:off x="1326736" y="3815992"/>
            <a:ext cx="576000" cy="371305"/>
            <a:chOff x="5503863" y="2646363"/>
            <a:chExt cx="576262" cy="371476"/>
          </a:xfrm>
          <a:solidFill>
            <a:schemeClr val="bg1"/>
          </a:solidFill>
        </p:grpSpPr>
        <p:sp>
          <p:nvSpPr>
            <p:cNvPr id="14"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8" name="Oval 17"/>
          <p:cNvSpPr/>
          <p:nvPr/>
        </p:nvSpPr>
        <p:spPr>
          <a:xfrm>
            <a:off x="4145868" y="3569593"/>
            <a:ext cx="864096" cy="864096"/>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7104284" y="3569593"/>
            <a:ext cx="864096" cy="864096"/>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p:cNvGrpSpPr/>
          <p:nvPr/>
        </p:nvGrpSpPr>
        <p:grpSpPr>
          <a:xfrm>
            <a:off x="7356803" y="3767760"/>
            <a:ext cx="359058" cy="510238"/>
            <a:chOff x="7416800" y="3700463"/>
            <a:chExt cx="422276" cy="600075"/>
          </a:xfrm>
        </p:grpSpPr>
        <p:sp>
          <p:nvSpPr>
            <p:cNvPr id="24"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1043" name="Group 1042"/>
          <p:cNvGrpSpPr/>
          <p:nvPr/>
        </p:nvGrpSpPr>
        <p:grpSpPr>
          <a:xfrm>
            <a:off x="4277885" y="3727050"/>
            <a:ext cx="600075" cy="488951"/>
            <a:chOff x="4273550" y="3633788"/>
            <a:chExt cx="600075" cy="488951"/>
          </a:xfrm>
        </p:grpSpPr>
        <p:sp>
          <p:nvSpPr>
            <p:cNvPr id="1029"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0"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1"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2"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3"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4"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5"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6"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7"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8"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0"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1"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2"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flipV="1">
            <a:off x="1614736" y="3218259"/>
            <a:ext cx="0" cy="351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77916" y="3218259"/>
            <a:ext cx="0" cy="3513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536333" y="3218259"/>
            <a:ext cx="2" cy="3513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a:t>
            </a:r>
            <a:r>
              <a:rPr lang="en-AU" dirty="0" err="1"/>
              <a:t>english</a:t>
            </a:r>
            <a:r>
              <a:rPr lang="en-AU" dirty="0"/>
              <a:t> test item</a:t>
            </a:r>
          </a:p>
        </p:txBody>
      </p:sp>
      <p:sp>
        <p:nvSpPr>
          <p:cNvPr id="4" name="Footer Placeholder 3"/>
          <p:cNvSpPr>
            <a:spLocks noGrp="1"/>
          </p:cNvSpPr>
          <p:nvPr>
            <p:ph type="ftr" sz="quarter" idx="11"/>
          </p:nvPr>
        </p:nvSpPr>
        <p:spPr>
          <a:xfrm>
            <a:off x="395536" y="4749627"/>
            <a:ext cx="4392488" cy="273844"/>
          </a:xfrm>
        </p:spPr>
        <p:txBody>
          <a:bodyPr/>
          <a:lstStyle/>
          <a:p>
            <a:r>
              <a:rPr lang="en-AU" dirty="0"/>
              <a:t>© NSW Department of Education | Opportunity class and selective high school placement</a:t>
            </a: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568" y="1055389"/>
            <a:ext cx="4304417" cy="3694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 name="Straight Arrow Connector 7"/>
          <p:cNvCxnSpPr/>
          <p:nvPr/>
        </p:nvCxnSpPr>
        <p:spPr>
          <a:xfrm rot="10800000">
            <a:off x="3505200" y="4299942"/>
            <a:ext cx="1428750" cy="158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2395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general ability test item</a:t>
            </a:r>
          </a:p>
        </p:txBody>
      </p:sp>
      <p:sp>
        <p:nvSpPr>
          <p:cNvPr id="4" name="Footer Placeholder 3"/>
          <p:cNvSpPr>
            <a:spLocks noGrp="1"/>
          </p:cNvSpPr>
          <p:nvPr>
            <p:ph type="ftr" sz="quarter" idx="11"/>
          </p:nvPr>
        </p:nvSpPr>
        <p:spPr>
          <a:xfrm>
            <a:off x="395536" y="4749627"/>
            <a:ext cx="4464496" cy="273844"/>
          </a:xfrm>
        </p:spPr>
        <p:txBody>
          <a:bodyPr/>
          <a:lstStyle/>
          <a:p>
            <a:r>
              <a:rPr lang="en-AU"/>
              <a:t>© NSW Department of Education | Opportunity class and selective high school placement</a:t>
            </a:r>
            <a:endParaRPr lang="en-AU"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756" y="1275606"/>
            <a:ext cx="8185150" cy="31013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5868144" y="2931790"/>
            <a:ext cx="142875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94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mathematics test item</a:t>
            </a:r>
          </a:p>
        </p:txBody>
      </p:sp>
      <p:sp>
        <p:nvSpPr>
          <p:cNvPr id="4" name="Footer Placeholder 3"/>
          <p:cNvSpPr>
            <a:spLocks noGrp="1"/>
          </p:cNvSpPr>
          <p:nvPr>
            <p:ph type="ftr" sz="quarter" idx="11"/>
          </p:nvPr>
        </p:nvSpPr>
        <p:spPr>
          <a:xfrm>
            <a:off x="395536" y="4749627"/>
            <a:ext cx="4464496" cy="273844"/>
          </a:xfrm>
        </p:spPr>
        <p:txBody>
          <a:bodyPr/>
          <a:lstStyle/>
          <a:p>
            <a:r>
              <a:rPr lang="en-AU" dirty="0"/>
              <a:t>© NSW Department of Education | Opportunity class and selective high school placement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568" y="1203598"/>
            <a:ext cx="5219272" cy="3286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1703092" y="3939902"/>
            <a:ext cx="1428750" cy="158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176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Preparation</a:t>
            </a:r>
          </a:p>
        </p:txBody>
      </p:sp>
      <p:sp>
        <p:nvSpPr>
          <p:cNvPr id="46083" name="Rectangle 3"/>
          <p:cNvSpPr>
            <a:spLocks noGrp="1" noChangeArrowheads="1"/>
          </p:cNvSpPr>
          <p:nvPr>
            <p:ph idx="4294967295"/>
          </p:nvPr>
        </p:nvSpPr>
        <p:spPr bwMode="auto">
          <a:xfrm>
            <a:off x="4536" y="1131590"/>
            <a:ext cx="8671927" cy="26642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39750" lvl="1" indent="-250825" eaLnBrk="1" hangingPunct="1">
              <a:buFont typeface="Arial" pitchFamily="34" charset="0"/>
              <a:buChar char="•"/>
            </a:pPr>
            <a:r>
              <a:rPr lang="en-US" sz="1800" b="1" dirty="0">
                <a:solidFill>
                  <a:srgbClr val="FFFF00"/>
                </a:solidFill>
                <a:ea typeface="ＭＳ Ｐゴシック" pitchFamily="34" charset="-128"/>
              </a:rPr>
              <a:t>Test technique </a:t>
            </a:r>
            <a:r>
              <a:rPr lang="en-US" sz="1800" dirty="0">
                <a:solidFill>
                  <a:schemeClr val="bg1"/>
                </a:solidFill>
                <a:ea typeface="ＭＳ Ｐゴシック" pitchFamily="34" charset="-128"/>
              </a:rPr>
              <a:t>- speed and type of questions, no marks deducted if wrong</a:t>
            </a:r>
          </a:p>
          <a:p>
            <a:pPr marL="539750" lvl="1" indent="-250825" eaLnBrk="1" hangingPunct="1">
              <a:buFont typeface="Arial" pitchFamily="34" charset="0"/>
              <a:buChar char="•"/>
            </a:pPr>
            <a:r>
              <a:rPr lang="en-US" sz="1800" b="1" dirty="0">
                <a:solidFill>
                  <a:srgbClr val="FFFF00"/>
                </a:solidFill>
                <a:ea typeface="ＭＳ Ｐゴシック" pitchFamily="34" charset="-128"/>
              </a:rPr>
              <a:t>Sample papers </a:t>
            </a:r>
            <a:r>
              <a:rPr lang="en-US" sz="1800" dirty="0">
                <a:solidFill>
                  <a:schemeClr val="bg1"/>
                </a:solidFill>
                <a:ea typeface="ＭＳ Ｐゴシック" pitchFamily="34" charset="-128"/>
              </a:rPr>
              <a:t>- on the Unit’s website, not a prediction of success</a:t>
            </a:r>
          </a:p>
          <a:p>
            <a:pPr marL="539750" lvl="1" indent="-250825" eaLnBrk="1" hangingPunct="1">
              <a:buFont typeface="Arial" pitchFamily="34" charset="0"/>
              <a:buChar char="•"/>
            </a:pPr>
            <a:r>
              <a:rPr lang="en-US" sz="1800" b="1" dirty="0">
                <a:solidFill>
                  <a:srgbClr val="FFFF00"/>
                </a:solidFill>
                <a:ea typeface="ＭＳ Ｐゴシック" pitchFamily="34" charset="-128"/>
              </a:rPr>
              <a:t>Answer sheets </a:t>
            </a:r>
            <a:r>
              <a:rPr lang="en-US" sz="1800" dirty="0">
                <a:solidFill>
                  <a:schemeClr val="bg1"/>
                </a:solidFill>
                <a:ea typeface="ＭＳ Ｐゴシック" pitchFamily="34" charset="-128"/>
              </a:rPr>
              <a:t>- use pen supplied to shade squares, correct by crossing out</a:t>
            </a:r>
          </a:p>
          <a:p>
            <a:pPr marL="539750" lvl="1" indent="-250825" eaLnBrk="1" hangingPunct="1">
              <a:buFont typeface="Arial" pitchFamily="34" charset="0"/>
              <a:buChar char="•"/>
            </a:pPr>
            <a:r>
              <a:rPr lang="en-US" sz="1800" b="1" dirty="0">
                <a:solidFill>
                  <a:srgbClr val="FFFF00"/>
                </a:solidFill>
                <a:ea typeface="ＭＳ Ｐゴシック" pitchFamily="34" charset="-128"/>
              </a:rPr>
              <a:t>Sleep</a:t>
            </a:r>
            <a:r>
              <a:rPr lang="en-US" sz="1800" dirty="0">
                <a:solidFill>
                  <a:schemeClr val="bg1"/>
                </a:solidFill>
                <a:ea typeface="ＭＳ Ｐゴシック" pitchFamily="34" charset="-128"/>
              </a:rPr>
              <a:t> - lifts performance</a:t>
            </a:r>
          </a:p>
          <a:p>
            <a:pPr marL="539750" lvl="1" indent="-250825">
              <a:buFont typeface="Arial" pitchFamily="34" charset="0"/>
              <a:buChar char="•"/>
            </a:pPr>
            <a:r>
              <a:rPr lang="en-US" sz="1800" b="1" dirty="0">
                <a:solidFill>
                  <a:srgbClr val="FFFF00"/>
                </a:solidFill>
                <a:ea typeface="ＭＳ Ｐゴシック" pitchFamily="34" charset="-128"/>
              </a:rPr>
              <a:t>Reduce pressure </a:t>
            </a:r>
            <a:r>
              <a:rPr lang="en-US" sz="1800" dirty="0">
                <a:solidFill>
                  <a:schemeClr val="bg1"/>
                </a:solidFill>
                <a:ea typeface="ＭＳ Ｐゴシック" pitchFamily="34" charset="-128"/>
              </a:rPr>
              <a:t>– endless coaching and being told how important this test is does more to scare students than motivate them</a:t>
            </a:r>
            <a:endParaRPr lang="en-US" sz="1800" b="1" dirty="0">
              <a:solidFill>
                <a:srgbClr val="FFFF00"/>
              </a:solidFill>
              <a:ea typeface="ＭＳ Ｐゴシック" pitchFamily="34" charset="-128"/>
            </a:endParaRPr>
          </a:p>
        </p:txBody>
      </p:sp>
      <p:sp>
        <p:nvSpPr>
          <p:cNvPr id="2" name="TextBox 1"/>
          <p:cNvSpPr txBox="1"/>
          <p:nvPr/>
        </p:nvSpPr>
        <p:spPr>
          <a:xfrm>
            <a:off x="539552" y="3795886"/>
            <a:ext cx="8784975" cy="954107"/>
          </a:xfrm>
          <a:prstGeom prst="rect">
            <a:avLst/>
          </a:prstGeom>
          <a:noFill/>
        </p:spPr>
        <p:txBody>
          <a:bodyPr wrap="square" rtlCol="0">
            <a:spAutoFit/>
          </a:bodyPr>
          <a:lstStyle/>
          <a:p>
            <a:pPr fontAlgn="base">
              <a:spcBef>
                <a:spcPct val="0"/>
              </a:spcBef>
              <a:spcAft>
                <a:spcPct val="0"/>
              </a:spcAft>
            </a:pPr>
            <a:r>
              <a:rPr lang="en-AU" sz="1400" dirty="0" smtClean="0">
                <a:solidFill>
                  <a:prstClr val="white"/>
                </a:solidFill>
                <a:ea typeface="ＭＳ Ｐゴシック" pitchFamily="34" charset="-128"/>
              </a:rPr>
              <a:t>OC: </a:t>
            </a:r>
            <a:r>
              <a:rPr lang="en-AU" sz="1400" dirty="0">
                <a:solidFill>
                  <a:prstClr val="white"/>
                </a:solidFill>
                <a:ea typeface="ＭＳ Ｐゴシック" pitchFamily="34" charset="-128"/>
                <a:hlinkClick r:id="rId3"/>
              </a:rPr>
              <a:t>https://education.nsw.gov.au/public-schools/selective-high-schools-and-opportunity-classes/year-5/the-test</a:t>
            </a:r>
            <a:r>
              <a:rPr lang="en-AU" sz="1400" dirty="0">
                <a:solidFill>
                  <a:prstClr val="white"/>
                </a:solidFill>
                <a:ea typeface="ＭＳ Ｐゴシック" pitchFamily="34" charset="-128"/>
              </a:rPr>
              <a:t> </a:t>
            </a:r>
          </a:p>
          <a:p>
            <a:pPr fontAlgn="base">
              <a:spcBef>
                <a:spcPct val="0"/>
              </a:spcBef>
              <a:spcAft>
                <a:spcPct val="0"/>
              </a:spcAft>
            </a:pPr>
            <a:r>
              <a:rPr lang="en-AU" sz="1400" dirty="0" smtClean="0">
                <a:solidFill>
                  <a:prstClr val="white"/>
                </a:solidFill>
                <a:ea typeface="ＭＳ Ｐゴシック" pitchFamily="34" charset="-128"/>
              </a:rPr>
              <a:t>SHS: </a:t>
            </a:r>
            <a:r>
              <a:rPr lang="en-AU" sz="1400" dirty="0">
                <a:solidFill>
                  <a:prstClr val="white"/>
                </a:solidFill>
                <a:ea typeface="ＭＳ Ｐゴシック" pitchFamily="34" charset="-128"/>
                <a:hlinkClick r:id="rId4"/>
              </a:rPr>
              <a:t>https://education.nsw.gov.au/public-schools/selective-high-schools-and-opportunity-classes/year-7/the-test</a:t>
            </a:r>
            <a:r>
              <a:rPr lang="en-AU" sz="1400" dirty="0">
                <a:solidFill>
                  <a:prstClr val="white"/>
                </a:solidFill>
                <a:ea typeface="ＭＳ Ｐゴシック" pitchFamily="34" charset="-128"/>
              </a:rPr>
              <a:t> </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263186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 dates</a:t>
            </a:r>
          </a:p>
        </p:txBody>
      </p:sp>
      <p:sp>
        <p:nvSpPr>
          <p:cNvPr id="4" name="Footer Placeholder 3"/>
          <p:cNvSpPr>
            <a:spLocks noGrp="1"/>
          </p:cNvSpPr>
          <p:nvPr>
            <p:ph type="ftr" sz="quarter" idx="11"/>
          </p:nvPr>
        </p:nvSpPr>
        <p:spPr>
          <a:xfrm>
            <a:off x="395536" y="4749627"/>
            <a:ext cx="3888432" cy="273844"/>
          </a:xfrm>
        </p:spPr>
        <p:txBody>
          <a:bodyPr/>
          <a:lstStyle/>
          <a:p>
            <a:r>
              <a:rPr lang="en-AU"/>
              <a:t>© NSW Department of Education | Opportunity class and selective high school placement</a:t>
            </a:r>
            <a:endParaRPr lang="en-AU" dirty="0"/>
          </a:p>
        </p:txBody>
      </p:sp>
      <p:sp>
        <p:nvSpPr>
          <p:cNvPr id="6" name="TextBox 5"/>
          <p:cNvSpPr txBox="1"/>
          <p:nvPr/>
        </p:nvSpPr>
        <p:spPr>
          <a:xfrm>
            <a:off x="395542" y="1275606"/>
            <a:ext cx="8352922" cy="2308324"/>
          </a:xfrm>
          <a:prstGeom prst="rect">
            <a:avLst/>
          </a:prstGeom>
          <a:noFill/>
        </p:spPr>
        <p:txBody>
          <a:bodyPr wrap="square" rtlCol="0">
            <a:spAutoFit/>
          </a:bodyPr>
          <a:lstStyle/>
          <a:p>
            <a:r>
              <a:rPr lang="en-AU" sz="2000" dirty="0">
                <a:solidFill>
                  <a:srgbClr val="FFFFFF"/>
                </a:solidFill>
              </a:rPr>
              <a:t>Opportunity Class Placement Test for Year 5 entry in </a:t>
            </a:r>
            <a:r>
              <a:rPr lang="en-AU" sz="2000" dirty="0" smtClean="0">
                <a:solidFill>
                  <a:srgbClr val="FFFFFF"/>
                </a:solidFill>
              </a:rPr>
              <a:t>2020</a:t>
            </a:r>
            <a:endParaRPr lang="en-AU" sz="2000" dirty="0">
              <a:solidFill>
                <a:srgbClr val="FFFFFF"/>
              </a:solidFill>
            </a:endParaRPr>
          </a:p>
          <a:p>
            <a:r>
              <a:rPr lang="en-AU" sz="2200" b="1" dirty="0">
                <a:solidFill>
                  <a:srgbClr val="FFFF00"/>
                </a:solidFill>
                <a:ea typeface="ＭＳ Ｐゴシック" pitchFamily="34" charset="-128"/>
              </a:rPr>
              <a:t>Wednesday </a:t>
            </a:r>
            <a:r>
              <a:rPr lang="en-AU" sz="2200" b="1" dirty="0" smtClean="0">
                <a:solidFill>
                  <a:srgbClr val="FFFF00"/>
                </a:solidFill>
                <a:ea typeface="ＭＳ Ｐゴシック" pitchFamily="34" charset="-128"/>
              </a:rPr>
              <a:t>16 September 2020</a:t>
            </a:r>
            <a:endParaRPr lang="en-AU" sz="2200" b="1" dirty="0">
              <a:solidFill>
                <a:srgbClr val="FFFF00"/>
              </a:solidFill>
              <a:ea typeface="ＭＳ Ｐゴシック" pitchFamily="34" charset="-128"/>
            </a:endParaRPr>
          </a:p>
          <a:p>
            <a:endParaRPr lang="en-AU" sz="2200" b="1" dirty="0">
              <a:solidFill>
                <a:srgbClr val="FFFF00"/>
              </a:solidFill>
              <a:ea typeface="ＭＳ Ｐゴシック" pitchFamily="34" charset="-128"/>
            </a:endParaRPr>
          </a:p>
          <a:p>
            <a:endParaRPr lang="en-AU" dirty="0"/>
          </a:p>
          <a:p>
            <a:endParaRPr lang="en-AU" sz="2200" b="1" dirty="0">
              <a:solidFill>
                <a:srgbClr val="FFFF00"/>
              </a:solidFill>
              <a:ea typeface="ＭＳ Ｐゴシック" pitchFamily="34" charset="-128"/>
            </a:endParaRPr>
          </a:p>
          <a:p>
            <a:r>
              <a:rPr lang="en-AU" sz="2000" dirty="0">
                <a:solidFill>
                  <a:srgbClr val="FFFFFF"/>
                </a:solidFill>
              </a:rPr>
              <a:t>Key dates: </a:t>
            </a:r>
            <a:r>
              <a:rPr lang="en-AU" sz="2000" dirty="0">
                <a:solidFill>
                  <a:srgbClr val="FFFFFF"/>
                </a:solidFill>
                <a:hlinkClick r:id="rId2"/>
              </a:rPr>
              <a:t>https://education.nsw.gov.au/public-schools/selective-high-schools-and-opportunity-classes/general-information</a:t>
            </a:r>
            <a:r>
              <a:rPr lang="en-AU" sz="2000" dirty="0">
                <a:solidFill>
                  <a:srgbClr val="FFFFFF"/>
                </a:solidFill>
              </a:rPr>
              <a:t>  </a:t>
            </a:r>
          </a:p>
        </p:txBody>
      </p:sp>
    </p:spTree>
    <p:extLst>
      <p:ext uri="{BB962C8B-B14F-4D97-AF65-F5344CB8AC3E}">
        <p14:creationId xmlns:p14="http://schemas.microsoft.com/office/powerpoint/2010/main" val="191766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395539" y="267497"/>
            <a:ext cx="8280921" cy="70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Special considerations</a:t>
            </a:r>
          </a:p>
        </p:txBody>
      </p:sp>
      <p:sp>
        <p:nvSpPr>
          <p:cNvPr id="37891" name="Content Placeholder 2"/>
          <p:cNvSpPr>
            <a:spLocks noGrp="1"/>
          </p:cNvSpPr>
          <p:nvPr>
            <p:ph idx="4294967295"/>
          </p:nvPr>
        </p:nvSpPr>
        <p:spPr bwMode="auto">
          <a:xfrm>
            <a:off x="1565276" y="1564062"/>
            <a:ext cx="7111184" cy="2591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pitchFamily="34" charset="0"/>
              <a:buChar char="•"/>
            </a:pPr>
            <a:r>
              <a:rPr lang="en-AU" sz="2400" dirty="0">
                <a:solidFill>
                  <a:schemeClr val="bg1"/>
                </a:solidFill>
                <a:ea typeface="ＭＳ Ｐゴシック" pitchFamily="34" charset="-128"/>
              </a:rPr>
              <a:t> Special test provisions</a:t>
            </a:r>
          </a:p>
          <a:p>
            <a:endParaRPr lang="en-AU" sz="2400" dirty="0">
              <a:solidFill>
                <a:schemeClr val="bg1"/>
              </a:solidFill>
              <a:ea typeface="ＭＳ Ｐゴシック" pitchFamily="34" charset="-128"/>
            </a:endParaRPr>
          </a:p>
          <a:p>
            <a:pPr>
              <a:buFont typeface="Arial" pitchFamily="34" charset="0"/>
              <a:buChar char="•"/>
            </a:pPr>
            <a:r>
              <a:rPr lang="en-AU" sz="2400" dirty="0">
                <a:solidFill>
                  <a:schemeClr val="bg1"/>
                </a:solidFill>
                <a:ea typeface="ＭＳ Ｐゴシック" pitchFamily="34" charset="-128"/>
              </a:rPr>
              <a:t> Illness/Misadventure claims</a:t>
            </a:r>
          </a:p>
          <a:p>
            <a:endParaRPr lang="en-AU" sz="2400" dirty="0">
              <a:solidFill>
                <a:schemeClr val="bg1"/>
              </a:solidFill>
              <a:ea typeface="ＭＳ Ｐゴシック" pitchFamily="34" charset="-128"/>
            </a:endParaRPr>
          </a:p>
          <a:p>
            <a:pPr>
              <a:buFont typeface="Arial" pitchFamily="34" charset="0"/>
              <a:buChar char="•"/>
            </a:pPr>
            <a:r>
              <a:rPr lang="en-AU" sz="2400" dirty="0">
                <a:solidFill>
                  <a:schemeClr val="bg1"/>
                </a:solidFill>
                <a:ea typeface="ＭＳ Ｐゴシック" pitchFamily="34" charset="-128"/>
              </a:rPr>
              <a:t> Appeals</a:t>
            </a:r>
          </a:p>
        </p:txBody>
      </p:sp>
      <p:sp>
        <p:nvSpPr>
          <p:cNvPr id="3" name="Footer Placeholder 2"/>
          <p:cNvSpPr>
            <a:spLocks noGrp="1"/>
          </p:cNvSpPr>
          <p:nvPr>
            <p:ph type="ftr" sz="quarter" idx="11"/>
          </p:nvPr>
        </p:nvSpPr>
        <p:spPr>
          <a:xfrm>
            <a:off x="395536" y="4749627"/>
            <a:ext cx="4392488"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38175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Special test provisions</a:t>
            </a:r>
          </a:p>
        </p:txBody>
      </p:sp>
      <p:sp>
        <p:nvSpPr>
          <p:cNvPr id="38915" name="Content Placeholder 2"/>
          <p:cNvSpPr>
            <a:spLocks noGrp="1"/>
          </p:cNvSpPr>
          <p:nvPr>
            <p:ph idx="4294967295"/>
          </p:nvPr>
        </p:nvSpPr>
        <p:spPr bwMode="auto">
          <a:xfrm>
            <a:off x="395536" y="1131590"/>
            <a:ext cx="8185150" cy="370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90000"/>
              </a:lnSpc>
            </a:pPr>
            <a:r>
              <a:rPr lang="en-AU" sz="2400" dirty="0">
                <a:solidFill>
                  <a:schemeClr val="bg1"/>
                </a:solidFill>
                <a:ea typeface="ＭＳ Ｐゴシック" pitchFamily="34" charset="-128"/>
              </a:rPr>
              <a:t>In general the kinds of requests that can be granted include:</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permission to eat, take medicine or use a puffer during the test</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that seating be arranged near the front to cater for a student’s partial hearing impairment</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provision of large-print papers and double desks to accommodate them</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Transcription of the answers of physically impaired students from question booklets to answer sheets.</a:t>
            </a:r>
          </a:p>
        </p:txBody>
      </p:sp>
      <p:sp>
        <p:nvSpPr>
          <p:cNvPr id="3" name="Footer Placeholder 2"/>
          <p:cNvSpPr>
            <a:spLocks noGrp="1"/>
          </p:cNvSpPr>
          <p:nvPr>
            <p:ph type="ftr" sz="quarter" idx="11"/>
          </p:nvPr>
        </p:nvSpPr>
        <p:spPr>
          <a:xfrm>
            <a:off x="395536" y="4749627"/>
            <a:ext cx="3744416"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1628725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How are placement decisions made?</a:t>
            </a:r>
          </a:p>
        </p:txBody>
      </p:sp>
      <p:sp>
        <p:nvSpPr>
          <p:cNvPr id="7" name="Title 6"/>
          <p:cNvSpPr>
            <a:spLocks noGrp="1"/>
          </p:cNvSpPr>
          <p:nvPr>
            <p:ph type="title"/>
          </p:nvPr>
        </p:nvSpPr>
        <p:spPr/>
        <p:txBody>
          <a:bodyPr/>
          <a:lstStyle/>
          <a:p>
            <a:r>
              <a:rPr lang="en-AU" dirty="0"/>
              <a:t>After the test</a:t>
            </a:r>
          </a:p>
        </p:txBody>
      </p:sp>
      <p:sp>
        <p:nvSpPr>
          <p:cNvPr id="5" name="Footer Placeholder 4"/>
          <p:cNvSpPr>
            <a:spLocks noGrp="1"/>
          </p:cNvSpPr>
          <p:nvPr>
            <p:ph type="ftr" sz="quarter" idx="11"/>
          </p:nvPr>
        </p:nvSpPr>
        <p:spPr>
          <a:xfrm>
            <a:off x="395536" y="4749627"/>
            <a:ext cx="4680520"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110697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Illness/Misadventure</a:t>
            </a:r>
          </a:p>
        </p:txBody>
      </p:sp>
      <p:sp>
        <p:nvSpPr>
          <p:cNvPr id="39939" name="Content Placeholder 2"/>
          <p:cNvSpPr>
            <a:spLocks noGrp="1"/>
          </p:cNvSpPr>
          <p:nvPr>
            <p:ph idx="4294967295"/>
          </p:nvPr>
        </p:nvSpPr>
        <p:spPr bwMode="auto">
          <a:xfrm>
            <a:off x="491306" y="1059582"/>
            <a:ext cx="8185150" cy="370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AU" sz="2400" dirty="0">
                <a:solidFill>
                  <a:schemeClr val="bg1"/>
                </a:solidFill>
                <a:ea typeface="ＭＳ Ｐゴシック" pitchFamily="34" charset="-128"/>
              </a:rPr>
              <a:t>All claims relating to illness must be accompanied by a medical certificate and </a:t>
            </a:r>
            <a:r>
              <a:rPr lang="en-AU" sz="2400" dirty="0" smtClean="0">
                <a:solidFill>
                  <a:schemeClr val="bg1"/>
                </a:solidFill>
                <a:ea typeface="ＭＳ Ｐゴシック" pitchFamily="34" charset="-128"/>
              </a:rPr>
              <a:t>‘independent </a:t>
            </a:r>
            <a:r>
              <a:rPr lang="en-AU" sz="2400" dirty="0">
                <a:solidFill>
                  <a:schemeClr val="bg1"/>
                </a:solidFill>
                <a:ea typeface="ＭＳ Ｐゴシック" pitchFamily="34" charset="-128"/>
              </a:rPr>
              <a:t>evidence of illness’.</a:t>
            </a:r>
          </a:p>
          <a:p>
            <a:r>
              <a:rPr lang="en-AU" sz="2400" dirty="0">
                <a:solidFill>
                  <a:schemeClr val="bg1"/>
                </a:solidFill>
                <a:ea typeface="ＭＳ Ｐゴシック" pitchFamily="34" charset="-128"/>
              </a:rPr>
              <a:t>Usually targets the test but can apply to school assessments:</a:t>
            </a:r>
          </a:p>
          <a:p>
            <a:pPr marL="539750" lvl="1" indent="-250825">
              <a:buFont typeface="Arial" pitchFamily="34" charset="0"/>
              <a:buChar char="•"/>
            </a:pPr>
            <a:r>
              <a:rPr lang="en-AU" sz="2400" dirty="0">
                <a:solidFill>
                  <a:schemeClr val="bg1"/>
                </a:solidFill>
                <a:ea typeface="ＭＳ Ｐゴシック" pitchFamily="34" charset="-128"/>
              </a:rPr>
              <a:t>either the student has missed the test</a:t>
            </a:r>
          </a:p>
          <a:p>
            <a:pPr marL="539750" lvl="1" indent="-250825">
              <a:buFont typeface="Arial" pitchFamily="34" charset="0"/>
              <a:buChar char="•"/>
            </a:pPr>
            <a:r>
              <a:rPr lang="en-AU" sz="2400" dirty="0">
                <a:solidFill>
                  <a:schemeClr val="bg1"/>
                </a:solidFill>
                <a:ea typeface="ＭＳ Ｐゴシック" pitchFamily="34" charset="-128"/>
              </a:rPr>
              <a:t>or something has prevented the student from doing his or her best in the test or at school in the last year. </a:t>
            </a:r>
          </a:p>
          <a:p>
            <a:r>
              <a:rPr lang="en-AU" sz="2400" dirty="0">
                <a:solidFill>
                  <a:schemeClr val="bg1"/>
                </a:solidFill>
                <a:ea typeface="ＭＳ Ｐゴシック" pitchFamily="34" charset="-128"/>
              </a:rPr>
              <a:t>Claims must be in </a:t>
            </a:r>
            <a:r>
              <a:rPr lang="en-AU" sz="2400" b="1" dirty="0">
                <a:solidFill>
                  <a:srgbClr val="FFFF00"/>
                </a:solidFill>
                <a:ea typeface="ＭＳ Ｐゴシック" pitchFamily="34" charset="-128"/>
              </a:rPr>
              <a:t>within 14 days </a:t>
            </a:r>
            <a:r>
              <a:rPr lang="en-AU" sz="2400" dirty="0">
                <a:solidFill>
                  <a:schemeClr val="bg1"/>
                </a:solidFill>
                <a:ea typeface="ＭＳ Ｐゴシック" pitchFamily="34" charset="-128"/>
              </a:rPr>
              <a:t>from the date of the test.</a:t>
            </a:r>
          </a:p>
        </p:txBody>
      </p:sp>
      <p:sp>
        <p:nvSpPr>
          <p:cNvPr id="3" name="Footer Placeholder 2"/>
          <p:cNvSpPr>
            <a:spLocks noGrp="1"/>
          </p:cNvSpPr>
          <p:nvPr>
            <p:ph type="ftr" sz="quarter" idx="11"/>
          </p:nvPr>
        </p:nvSpPr>
        <p:spPr>
          <a:xfrm>
            <a:off x="395536" y="4749627"/>
            <a:ext cx="4104456"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79589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Selection committees</a:t>
            </a:r>
          </a:p>
        </p:txBody>
      </p:sp>
      <p:sp>
        <p:nvSpPr>
          <p:cNvPr id="25602" name="Content Placeholder 2"/>
          <p:cNvSpPr>
            <a:spLocks noGrp="1"/>
          </p:cNvSpPr>
          <p:nvPr>
            <p:ph idx="4294967295"/>
          </p:nvPr>
        </p:nvSpPr>
        <p:spPr bwMode="auto">
          <a:xfrm>
            <a:off x="851346" y="873127"/>
            <a:ext cx="8185150" cy="4002881"/>
          </a:xfrm>
          <a:extLst/>
        </p:spPr>
        <p:txBody>
          <a:bodyPr vert="horz" wrap="square" lIns="91440" tIns="45720" rIns="91440" bIns="45720" numCol="1" anchor="t" anchorCtr="0" compatLnSpc="1">
            <a:prstTxWarp prst="textNoShape">
              <a:avLst/>
            </a:prstTxWarp>
            <a:normAutofit fontScale="85000" lnSpcReduction="20000"/>
          </a:bodyPr>
          <a:lstStyle/>
          <a:p>
            <a:pPr eaLnBrk="1" hangingPunct="1">
              <a:defRPr/>
            </a:pPr>
            <a:endParaRPr lang="en-AU" dirty="0">
              <a:ea typeface="ＭＳ Ｐゴシック" pitchFamily="34" charset="-128"/>
            </a:endParaRPr>
          </a:p>
          <a:p>
            <a:pPr marL="342900" indent="-342900" eaLnBrk="1" hangingPunct="1">
              <a:buFont typeface="Arial" pitchFamily="34" charset="0"/>
              <a:buChar char="•"/>
              <a:defRPr/>
            </a:pPr>
            <a:r>
              <a:rPr lang="en-AU" sz="2800" dirty="0">
                <a:solidFill>
                  <a:schemeClr val="bg1"/>
                </a:solidFill>
                <a:ea typeface="ＭＳ Ｐゴシック" pitchFamily="34" charset="-128"/>
              </a:rPr>
              <a:t>Principal of the SHS or the OC</a:t>
            </a:r>
          </a:p>
          <a:p>
            <a:pPr marL="342900" indent="-342900" eaLnBrk="1" hangingPunct="1">
              <a:buFont typeface="Arial" pitchFamily="34" charset="0"/>
              <a:buChar char="•"/>
              <a:defRPr/>
            </a:pPr>
            <a:r>
              <a:rPr lang="en-AU" sz="2800" dirty="0">
                <a:solidFill>
                  <a:schemeClr val="bg1"/>
                </a:solidFill>
                <a:ea typeface="ＭＳ Ｐゴシック" pitchFamily="34" charset="-128"/>
              </a:rPr>
              <a:t>Other staff members, as required</a:t>
            </a:r>
          </a:p>
          <a:p>
            <a:pPr marL="342900" indent="-342900" eaLnBrk="1" hangingPunct="1">
              <a:buFont typeface="Arial" pitchFamily="34" charset="0"/>
              <a:buChar char="•"/>
              <a:defRPr/>
            </a:pPr>
            <a:r>
              <a:rPr lang="en-AU" sz="2800" dirty="0">
                <a:solidFill>
                  <a:schemeClr val="bg1"/>
                </a:solidFill>
                <a:ea typeface="ＭＳ Ｐゴシック" pitchFamily="34" charset="-128"/>
              </a:rPr>
              <a:t>Parent representative (SHS only)</a:t>
            </a:r>
          </a:p>
          <a:p>
            <a:pPr marL="342900" indent="-342900" eaLnBrk="1" hangingPunct="1">
              <a:buFont typeface="Arial" pitchFamily="34" charset="0"/>
              <a:buChar char="•"/>
              <a:defRPr/>
            </a:pPr>
            <a:r>
              <a:rPr lang="en-AU" sz="2800" dirty="0">
                <a:solidFill>
                  <a:schemeClr val="bg1"/>
                </a:solidFill>
                <a:ea typeface="ＭＳ Ｐゴシック" pitchFamily="34" charset="-128"/>
              </a:rPr>
              <a:t>School Counsellor or DGO (OC only)</a:t>
            </a:r>
          </a:p>
          <a:p>
            <a:pPr eaLnBrk="1" hangingPunct="1">
              <a:defRPr/>
            </a:pPr>
            <a:r>
              <a:rPr lang="en-AU" sz="2800" dirty="0">
                <a:solidFill>
                  <a:schemeClr val="bg1"/>
                </a:solidFill>
                <a:ea typeface="ＭＳ Ｐゴシック" pitchFamily="34" charset="-128"/>
              </a:rPr>
              <a:t>Committees decide on:</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special considerations </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first round offers and initial reserve lists </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unsuccessful candidates.</a:t>
            </a:r>
          </a:p>
          <a:p>
            <a:pPr eaLnBrk="1" hangingPunct="1">
              <a:defRPr/>
            </a:pPr>
            <a:endParaRPr lang="en-US" dirty="0">
              <a:ea typeface="ＭＳ Ｐゴシック" pitchFamily="34" charset="-128"/>
            </a:endParaRPr>
          </a:p>
        </p:txBody>
      </p:sp>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707654"/>
            <a:ext cx="2650869" cy="174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61620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a:t>
            </a:r>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8" name="Content Placeholder 7"/>
          <p:cNvSpPr txBox="1">
            <a:spLocks/>
          </p:cNvSpPr>
          <p:nvPr/>
        </p:nvSpPr>
        <p:spPr>
          <a:xfrm>
            <a:off x="395536" y="1200153"/>
            <a:ext cx="7632847"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AU" sz="2400" dirty="0">
                <a:solidFill>
                  <a:srgbClr val="FFFFFF"/>
                </a:solidFill>
              </a:rPr>
              <a:t>Highly </a:t>
            </a:r>
            <a:r>
              <a:rPr lang="en-AU" sz="2400" dirty="0" smtClean="0">
                <a:solidFill>
                  <a:srgbClr val="FFFFFF"/>
                </a:solidFill>
              </a:rPr>
              <a:t>gifted and high potential students </a:t>
            </a:r>
            <a:r>
              <a:rPr lang="en-AU" sz="2400" dirty="0">
                <a:solidFill>
                  <a:srgbClr val="FFFFFF"/>
                </a:solidFill>
              </a:rPr>
              <a:t>can become disengaged and underachieve if their educational needs are not met.</a:t>
            </a:r>
          </a:p>
          <a:p>
            <a:pPr lvl="2"/>
            <a:r>
              <a:rPr lang="en-AU" sz="2400" dirty="0">
                <a:solidFill>
                  <a:srgbClr val="FFFFFF"/>
                </a:solidFill>
              </a:rPr>
              <a:t>These students need a larger peer group to challenge and support them.</a:t>
            </a:r>
          </a:p>
          <a:p>
            <a:pPr lvl="2"/>
            <a:r>
              <a:rPr lang="en-AU" sz="2400" dirty="0">
                <a:solidFill>
                  <a:srgbClr val="FFFFFF"/>
                </a:solidFill>
              </a:rPr>
              <a:t>They also need specialist teaching techniques and dedicated </a:t>
            </a:r>
            <a:r>
              <a:rPr lang="en-AU" sz="2400" dirty="0" smtClean="0">
                <a:solidFill>
                  <a:srgbClr val="FFFFFF"/>
                </a:solidFill>
              </a:rPr>
              <a:t>resources.</a:t>
            </a:r>
            <a:endParaRPr lang="en-AU" sz="2400" dirty="0">
              <a:solidFill>
                <a:srgbClr val="FFFFFF"/>
              </a:solidFill>
            </a:endParaRPr>
          </a:p>
        </p:txBody>
      </p:sp>
    </p:spTree>
    <p:extLst>
      <p:ext uri="{BB962C8B-B14F-4D97-AF65-F5344CB8AC3E}">
        <p14:creationId xmlns:p14="http://schemas.microsoft.com/office/powerpoint/2010/main" val="20422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Considerations</a:t>
            </a:r>
          </a:p>
        </p:txBody>
      </p:sp>
      <p:sp>
        <p:nvSpPr>
          <p:cNvPr id="25602" name="Content Placeholder 2"/>
          <p:cNvSpPr>
            <a:spLocks noGrp="1"/>
          </p:cNvSpPr>
          <p:nvPr>
            <p:ph idx="4294967295"/>
          </p:nvPr>
        </p:nvSpPr>
        <p:spPr bwMode="auto">
          <a:xfrm>
            <a:off x="395536" y="1203598"/>
            <a:ext cx="7729537" cy="3414440"/>
          </a:xfrm>
          <a:extLst/>
        </p:spPr>
        <p:txBody>
          <a:bodyPr vert="horz" wrap="square" lIns="91440" tIns="45720" rIns="91440" bIns="45720" numCol="1" anchor="t" anchorCtr="0" compatLnSpc="1">
            <a:prstTxWarp prst="textNoShape">
              <a:avLst/>
            </a:prstTxWarp>
            <a:normAutofit fontScale="62500" lnSpcReduction="20000"/>
          </a:bodyPr>
          <a:lstStyle/>
          <a:p>
            <a:pPr marL="342900" indent="-342900" eaLnBrk="1" hangingPunct="1">
              <a:buFont typeface="Arial" pitchFamily="34" charset="0"/>
              <a:buChar char="•"/>
              <a:defRPr/>
            </a:pPr>
            <a:r>
              <a:rPr lang="en-AU" sz="3200" dirty="0">
                <a:solidFill>
                  <a:schemeClr val="bg1"/>
                </a:solidFill>
                <a:ea typeface="ＭＳ Ｐゴシック" pitchFamily="34" charset="-128"/>
              </a:rPr>
              <a:t>Aboriginality</a:t>
            </a:r>
          </a:p>
          <a:p>
            <a:pPr marL="342900" indent="-342900" eaLnBrk="1" hangingPunct="1">
              <a:buFont typeface="Arial" pitchFamily="34" charset="0"/>
              <a:buChar char="•"/>
              <a:defRPr/>
            </a:pPr>
            <a:r>
              <a:rPr lang="en-AU" sz="3200" dirty="0">
                <a:solidFill>
                  <a:schemeClr val="bg1"/>
                </a:solidFill>
                <a:ea typeface="ＭＳ Ｐゴシック" pitchFamily="34" charset="-128"/>
              </a:rPr>
              <a:t>EALD – </a:t>
            </a:r>
            <a:r>
              <a:rPr lang="en-AU" sz="2600" dirty="0">
                <a:solidFill>
                  <a:schemeClr val="bg1"/>
                </a:solidFill>
                <a:ea typeface="ＭＳ Ｐゴシック" pitchFamily="34" charset="-128"/>
              </a:rPr>
              <a:t>doing most school work in the English language for less than 4 years</a:t>
            </a:r>
          </a:p>
          <a:p>
            <a:pPr marL="342900" indent="-342900" eaLnBrk="1" hangingPunct="1">
              <a:buFont typeface="Arial" pitchFamily="34" charset="0"/>
              <a:buChar char="•"/>
              <a:defRPr/>
            </a:pPr>
            <a:r>
              <a:rPr lang="en-AU" sz="3200" dirty="0">
                <a:solidFill>
                  <a:schemeClr val="bg1"/>
                </a:solidFill>
                <a:ea typeface="ＭＳ Ｐゴシック" pitchFamily="34" charset="-128"/>
              </a:rPr>
              <a:t>Disabilities</a:t>
            </a:r>
          </a:p>
          <a:p>
            <a:pPr marL="342900" indent="-342900" eaLnBrk="1" hangingPunct="1">
              <a:buFont typeface="Arial" pitchFamily="34" charset="0"/>
              <a:buChar char="•"/>
              <a:defRPr/>
            </a:pPr>
            <a:r>
              <a:rPr lang="en-AU" sz="3200" dirty="0">
                <a:solidFill>
                  <a:schemeClr val="bg1"/>
                </a:solidFill>
                <a:ea typeface="ＭＳ Ｐゴシック" pitchFamily="34" charset="-128"/>
              </a:rPr>
              <a:t>Age</a:t>
            </a:r>
          </a:p>
          <a:p>
            <a:pPr marL="342900" indent="-342900" eaLnBrk="1" hangingPunct="1">
              <a:buFont typeface="Arial" pitchFamily="34" charset="0"/>
              <a:buChar char="•"/>
              <a:defRPr/>
            </a:pPr>
            <a:r>
              <a:rPr lang="en-AU" sz="3200" dirty="0">
                <a:solidFill>
                  <a:schemeClr val="bg1"/>
                </a:solidFill>
                <a:ea typeface="ＭＳ Ｐゴシック" pitchFamily="34" charset="-128"/>
              </a:rPr>
              <a:t>Year</a:t>
            </a:r>
          </a:p>
          <a:p>
            <a:pPr marL="342900" indent="-342900" eaLnBrk="1" hangingPunct="1">
              <a:buFont typeface="Arial" pitchFamily="34" charset="0"/>
              <a:buChar char="•"/>
              <a:defRPr/>
            </a:pPr>
            <a:r>
              <a:rPr lang="en-AU" sz="3200" dirty="0">
                <a:solidFill>
                  <a:schemeClr val="bg1"/>
                </a:solidFill>
                <a:ea typeface="ＭＳ Ｐゴシック" pitchFamily="34" charset="-128"/>
              </a:rPr>
              <a:t>Repeating students</a:t>
            </a:r>
          </a:p>
          <a:p>
            <a:pPr marL="342900" indent="-342900" eaLnBrk="1" hangingPunct="1">
              <a:buFont typeface="Arial" pitchFamily="34" charset="0"/>
              <a:buChar char="•"/>
              <a:defRPr/>
            </a:pPr>
            <a:r>
              <a:rPr lang="en-AU" sz="3200" dirty="0">
                <a:solidFill>
                  <a:schemeClr val="bg1"/>
                </a:solidFill>
                <a:ea typeface="ＭＳ Ｐゴシック" pitchFamily="34" charset="-128"/>
              </a:rPr>
              <a:t>Selection committee attention</a:t>
            </a:r>
          </a:p>
          <a:p>
            <a:pPr marL="342900" indent="-342900" eaLnBrk="1" hangingPunct="1">
              <a:buFont typeface="Arial" pitchFamily="34" charset="0"/>
              <a:buChar char="•"/>
              <a:defRPr/>
            </a:pPr>
            <a:r>
              <a:rPr lang="en-AU" sz="3200" dirty="0" smtClean="0">
                <a:solidFill>
                  <a:schemeClr val="bg1"/>
                </a:solidFill>
                <a:ea typeface="ＭＳ Ｐゴシック" pitchFamily="34" charset="-128"/>
              </a:rPr>
              <a:t>Illness/Misadventure </a:t>
            </a:r>
            <a:r>
              <a:rPr lang="en-AU" sz="3200" dirty="0">
                <a:solidFill>
                  <a:schemeClr val="bg1"/>
                </a:solidFill>
                <a:ea typeface="ＭＳ Ｐゴシック" pitchFamily="34" charset="-128"/>
              </a:rPr>
              <a:t>claims</a:t>
            </a:r>
          </a:p>
          <a:p>
            <a:pPr eaLnBrk="1" hangingPunct="1">
              <a:defRPr/>
            </a:pPr>
            <a:endParaRPr lang="en-US" dirty="0">
              <a:ea typeface="ＭＳ Ｐゴシック" pitchFamily="34" charset="-128"/>
            </a:endParaRP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660303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sz="2800" dirty="0">
                <a:ea typeface="ＭＳ Ｐゴシック" pitchFamily="34" charset="-128"/>
              </a:rPr>
              <a:t>Placement outcome information</a:t>
            </a:r>
          </a:p>
        </p:txBody>
      </p:sp>
      <p:sp>
        <p:nvSpPr>
          <p:cNvPr id="3" name="Content Placeholder 2"/>
          <p:cNvSpPr>
            <a:spLocks noGrp="1"/>
          </p:cNvSpPr>
          <p:nvPr>
            <p:ph idx="4294967295"/>
          </p:nvPr>
        </p:nvSpPr>
        <p:spPr>
          <a:xfrm>
            <a:off x="539552" y="1347615"/>
            <a:ext cx="7848872" cy="3270426"/>
          </a:xfrm>
        </p:spPr>
        <p:txBody>
          <a:bodyPr>
            <a:normAutofit fontScale="85000" lnSpcReduction="20000"/>
          </a:bodyPr>
          <a:lstStyle/>
          <a:p>
            <a:pPr marL="342900" indent="-342900">
              <a:buFont typeface="Arial" pitchFamily="34" charset="0"/>
              <a:buChar char="•"/>
              <a:defRPr/>
            </a:pPr>
            <a:r>
              <a:rPr lang="en-AU" sz="3200" dirty="0" smtClean="0">
                <a:solidFill>
                  <a:srgbClr val="FFFF00"/>
                </a:solidFill>
              </a:rPr>
              <a:t>From 1 December 2020</a:t>
            </a:r>
            <a:endParaRPr lang="en-AU" sz="3200" dirty="0">
              <a:solidFill>
                <a:srgbClr val="FFFF00"/>
              </a:solidFill>
            </a:endParaRPr>
          </a:p>
          <a:p>
            <a:pPr marL="342900" indent="-342900">
              <a:buFont typeface="Arial" pitchFamily="34" charset="0"/>
              <a:buChar char="•"/>
              <a:defRPr/>
            </a:pPr>
            <a:r>
              <a:rPr lang="en-AU" sz="3200" dirty="0">
                <a:solidFill>
                  <a:schemeClr val="bg1"/>
                </a:solidFill>
              </a:rPr>
              <a:t>By mail or email (please keep details up to date with Unit, ensure email accepts attachments)</a:t>
            </a:r>
          </a:p>
          <a:p>
            <a:pPr marL="342900" indent="-342900">
              <a:buFont typeface="Arial" pitchFamily="34" charset="0"/>
              <a:buChar char="•"/>
              <a:defRPr/>
            </a:pPr>
            <a:r>
              <a:rPr lang="en-AU" sz="3200" dirty="0">
                <a:solidFill>
                  <a:schemeClr val="bg1"/>
                </a:solidFill>
              </a:rPr>
              <a:t>Calculated placement score will be listed on outcome letter  </a:t>
            </a:r>
          </a:p>
          <a:p>
            <a:pPr marL="342900" indent="-342900">
              <a:buFont typeface="Arial" pitchFamily="34" charset="0"/>
              <a:buChar char="•"/>
              <a:defRPr/>
            </a:pPr>
            <a:r>
              <a:rPr lang="en-AU" sz="3200" dirty="0">
                <a:solidFill>
                  <a:schemeClr val="bg1"/>
                </a:solidFill>
              </a:rPr>
              <a:t>You are sent more detailed raw scores as well</a:t>
            </a:r>
            <a:endParaRPr lang="en-AU" sz="3200" dirty="0"/>
          </a:p>
        </p:txBody>
      </p:sp>
      <p:sp>
        <p:nvSpPr>
          <p:cNvPr id="4" name="Footer Placeholder 3"/>
          <p:cNvSpPr>
            <a:spLocks noGrp="1"/>
          </p:cNvSpPr>
          <p:nvPr>
            <p:ph type="ftr" sz="quarter" idx="11"/>
          </p:nvPr>
        </p:nvSpPr>
        <p:spPr>
          <a:xfrm>
            <a:off x="395536" y="4749627"/>
            <a:ext cx="453650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460798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Appeals</a:t>
            </a:r>
          </a:p>
        </p:txBody>
      </p:sp>
      <p:sp>
        <p:nvSpPr>
          <p:cNvPr id="44035" name="Content Placeholder 2"/>
          <p:cNvSpPr>
            <a:spLocks noGrp="1"/>
          </p:cNvSpPr>
          <p:nvPr>
            <p:ph idx="4294967295"/>
          </p:nvPr>
        </p:nvSpPr>
        <p:spPr bwMode="auto">
          <a:xfrm>
            <a:off x="511841" y="1131590"/>
            <a:ext cx="8185150" cy="361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lnSpc>
                <a:spcPct val="170000"/>
              </a:lnSpc>
            </a:pPr>
            <a:r>
              <a:rPr lang="en-AU" sz="2800" dirty="0">
                <a:solidFill>
                  <a:schemeClr val="bg1"/>
                </a:solidFill>
                <a:ea typeface="ＭＳ Ｐゴシック" pitchFamily="34" charset="-128"/>
              </a:rPr>
              <a:t>Panels consider appeals based on factors affecting either </a:t>
            </a:r>
            <a:r>
              <a:rPr lang="en-AU" sz="2800" u="sng" dirty="0">
                <a:solidFill>
                  <a:schemeClr val="bg1"/>
                </a:solidFill>
                <a:ea typeface="ＭＳ Ｐゴシック" pitchFamily="34" charset="-128"/>
              </a:rPr>
              <a:t>school performance</a:t>
            </a:r>
            <a:r>
              <a:rPr lang="en-AU" sz="2800" dirty="0">
                <a:solidFill>
                  <a:schemeClr val="bg1"/>
                </a:solidFill>
                <a:ea typeface="ＭＳ Ｐゴシック" pitchFamily="34" charset="-128"/>
              </a:rPr>
              <a:t> </a:t>
            </a:r>
            <a:r>
              <a:rPr lang="en-AU" sz="2800" b="1" dirty="0">
                <a:solidFill>
                  <a:srgbClr val="FFFF00"/>
                </a:solidFill>
                <a:ea typeface="ＭＳ Ｐゴシック" pitchFamily="34" charset="-128"/>
              </a:rPr>
              <a:t>or</a:t>
            </a:r>
            <a:r>
              <a:rPr lang="en-AU" sz="2800" dirty="0">
                <a:ea typeface="ＭＳ Ｐゴシック" pitchFamily="34" charset="-128"/>
              </a:rPr>
              <a:t> </a:t>
            </a:r>
            <a:r>
              <a:rPr lang="en-AU" sz="2800" u="sng" dirty="0">
                <a:solidFill>
                  <a:schemeClr val="bg1"/>
                </a:solidFill>
                <a:ea typeface="ＭＳ Ｐゴシック" pitchFamily="34" charset="-128"/>
              </a:rPr>
              <a:t>test performance</a:t>
            </a:r>
            <a:r>
              <a:rPr lang="en-AU" sz="2800" dirty="0">
                <a:solidFill>
                  <a:schemeClr val="bg1"/>
                </a:solidFill>
                <a:ea typeface="ＭＳ Ｐゴシック" pitchFamily="34" charset="-128"/>
              </a:rPr>
              <a:t> that may not have been known at the time of the test or presented to the selection committees.</a:t>
            </a:r>
            <a:r>
              <a:rPr lang="en-AU" sz="2800" i="1" dirty="0">
                <a:solidFill>
                  <a:schemeClr val="bg1"/>
                </a:solidFill>
                <a:ea typeface="ＭＳ Ｐゴシック" pitchFamily="34" charset="-128"/>
              </a:rPr>
              <a:t> </a:t>
            </a:r>
          </a:p>
          <a:p>
            <a:pPr eaLnBrk="1" hangingPunct="1">
              <a:lnSpc>
                <a:spcPct val="80000"/>
              </a:lnSpc>
            </a:pPr>
            <a:r>
              <a:rPr lang="en-AU" sz="2800" b="1" i="1" dirty="0">
                <a:solidFill>
                  <a:srgbClr val="FFFF00"/>
                </a:solidFill>
                <a:ea typeface="ＭＳ Ｐゴシック" pitchFamily="34" charset="-128"/>
              </a:rPr>
              <a:t>Supporting evidence must be provided</a:t>
            </a:r>
            <a:r>
              <a:rPr lang="en-AU" sz="2800" i="1" dirty="0">
                <a:ea typeface="ＭＳ Ｐゴシック" pitchFamily="34" charset="-128"/>
              </a:rPr>
              <a:t>. </a:t>
            </a:r>
            <a:endParaRPr lang="en-AU" sz="1600" dirty="0">
              <a:ea typeface="ＭＳ Ｐゴシック" pitchFamily="34" charset="-128"/>
            </a:endParaRPr>
          </a:p>
          <a:p>
            <a:pPr eaLnBrk="1" hangingPunct="1">
              <a:lnSpc>
                <a:spcPct val="170000"/>
              </a:lnSpc>
            </a:pPr>
            <a:r>
              <a:rPr lang="en-AU" sz="2900" dirty="0">
                <a:solidFill>
                  <a:schemeClr val="bg1"/>
                </a:solidFill>
                <a:ea typeface="ＭＳ Ｐゴシック" pitchFamily="34" charset="-128"/>
              </a:rPr>
              <a:t>The panel is made up of the Director, Business Systems or nominee, a school counsellor, a primary OC principal, a secondary SHS principal and a parent representative.</a:t>
            </a:r>
          </a:p>
          <a:p>
            <a:pPr eaLnBrk="1" hangingPunct="1">
              <a:lnSpc>
                <a:spcPct val="80000"/>
              </a:lnSpc>
            </a:pPr>
            <a:r>
              <a:rPr lang="en-AU" sz="2800" b="1" i="1" dirty="0">
                <a:solidFill>
                  <a:srgbClr val="FFFF00"/>
                </a:solidFill>
                <a:ea typeface="ＭＳ Ｐゴシック" pitchFamily="34" charset="-128"/>
              </a:rPr>
              <a:t>Grounds for appeals have been clarified. Invalid grounds are listed on the website</a:t>
            </a:r>
          </a:p>
          <a:p>
            <a:pPr eaLnBrk="1" hangingPunct="1">
              <a:lnSpc>
                <a:spcPct val="80000"/>
              </a:lnSpc>
            </a:pPr>
            <a:endParaRPr lang="en-AU" sz="1050" dirty="0">
              <a:ea typeface="ＭＳ Ｐゴシック" pitchFamily="34" charset="-128"/>
            </a:endParaRPr>
          </a:p>
          <a:p>
            <a:pPr eaLnBrk="1" hangingPunct="1">
              <a:lnSpc>
                <a:spcPct val="80000"/>
              </a:lnSpc>
            </a:pPr>
            <a:r>
              <a:rPr lang="en-AU" sz="2800" b="1" dirty="0">
                <a:solidFill>
                  <a:srgbClr val="FFFF00"/>
                </a:solidFill>
                <a:ea typeface="ＭＳ Ｐゴシック" pitchFamily="34" charset="-128"/>
              </a:rPr>
              <a:t>An appeal is not a substitute for a late Illness/Misadventure claim. </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73807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Contact details</a:t>
            </a:r>
          </a:p>
        </p:txBody>
      </p:sp>
      <p:sp>
        <p:nvSpPr>
          <p:cNvPr id="48131" name="Content Placeholder 2"/>
          <p:cNvSpPr>
            <a:spLocks noGrp="1"/>
          </p:cNvSpPr>
          <p:nvPr>
            <p:ph idx="4294967295"/>
          </p:nvPr>
        </p:nvSpPr>
        <p:spPr bwMode="auto">
          <a:xfrm>
            <a:off x="395542" y="1131590"/>
            <a:ext cx="8748458" cy="3434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AU" sz="2400" b="1" dirty="0" smtClean="0">
                <a:solidFill>
                  <a:schemeClr val="bg1"/>
                </a:solidFill>
                <a:ea typeface="ＭＳ Ｐゴシック" pitchFamily="34" charset="-128"/>
              </a:rPr>
              <a:t>High </a:t>
            </a:r>
            <a:r>
              <a:rPr lang="en-AU" sz="2400" b="1" dirty="0">
                <a:solidFill>
                  <a:schemeClr val="bg1"/>
                </a:solidFill>
                <a:ea typeface="ＭＳ Ｐゴシック" pitchFamily="34" charset="-128"/>
              </a:rPr>
              <a:t>Performing Students Unit</a:t>
            </a:r>
          </a:p>
          <a:p>
            <a:pPr eaLnBrk="1" hangingPunct="1"/>
            <a:endParaRPr lang="en-AU" sz="2400" b="1" dirty="0">
              <a:solidFill>
                <a:schemeClr val="bg1"/>
              </a:solidFill>
              <a:ea typeface="ＭＳ Ｐゴシック" pitchFamily="34" charset="-128"/>
            </a:endParaRPr>
          </a:p>
          <a:p>
            <a:pPr eaLnBrk="1" hangingPunct="1"/>
            <a:r>
              <a:rPr lang="en-AU" sz="2400" b="1" dirty="0">
                <a:solidFill>
                  <a:schemeClr val="bg1"/>
                </a:solidFill>
                <a:ea typeface="ＭＳ Ｐゴシック" pitchFamily="34" charset="-128"/>
              </a:rPr>
              <a:t>Telephone: 	</a:t>
            </a:r>
            <a:r>
              <a:rPr lang="en-AU" sz="2400" b="1" dirty="0" smtClean="0">
                <a:solidFill>
                  <a:schemeClr val="bg1"/>
                </a:solidFill>
                <a:ea typeface="ＭＳ Ｐゴシック" pitchFamily="34" charset="-128"/>
              </a:rPr>
              <a:t>1300 </a:t>
            </a:r>
            <a:r>
              <a:rPr lang="en-AU" sz="2400" b="1" dirty="0">
                <a:solidFill>
                  <a:schemeClr val="bg1"/>
                </a:solidFill>
                <a:ea typeface="ＭＳ Ｐゴシック" pitchFamily="34" charset="-128"/>
              </a:rPr>
              <a:t>880 367</a:t>
            </a:r>
          </a:p>
          <a:p>
            <a:pPr eaLnBrk="1" hangingPunct="1"/>
            <a:r>
              <a:rPr lang="en-AU" sz="2400" b="1" dirty="0" smtClean="0">
                <a:solidFill>
                  <a:schemeClr val="bg1"/>
                </a:solidFill>
                <a:ea typeface="ＭＳ Ｐゴシック" pitchFamily="34" charset="-128"/>
              </a:rPr>
              <a:t>Email</a:t>
            </a:r>
            <a:r>
              <a:rPr lang="en-AU" sz="2400" b="1" dirty="0">
                <a:solidFill>
                  <a:schemeClr val="bg1"/>
                </a:solidFill>
                <a:ea typeface="ＭＳ Ｐゴシック" pitchFamily="34" charset="-128"/>
              </a:rPr>
              <a:t>:		</a:t>
            </a:r>
            <a:r>
              <a:rPr lang="en-AU" sz="2400" b="1" dirty="0" smtClean="0">
                <a:solidFill>
                  <a:schemeClr val="bg1"/>
                </a:solidFill>
                <a:ea typeface="ＭＳ Ｐゴシック" pitchFamily="34" charset="-128"/>
              </a:rPr>
              <a:t>ssu@det.nsw.edu.au</a:t>
            </a:r>
            <a:endParaRPr lang="en-AU" sz="2400" b="1" dirty="0">
              <a:solidFill>
                <a:schemeClr val="bg1"/>
              </a:solidFill>
              <a:ea typeface="ＭＳ Ｐゴシック" pitchFamily="34" charset="-128"/>
            </a:endParaRPr>
          </a:p>
          <a:p>
            <a:r>
              <a:rPr lang="en-AU" sz="2400" b="1" dirty="0">
                <a:solidFill>
                  <a:schemeClr val="bg1"/>
                </a:solidFill>
                <a:ea typeface="ＭＳ Ｐゴシック" pitchFamily="34" charset="-128"/>
              </a:rPr>
              <a:t>Website: 	</a:t>
            </a:r>
            <a:r>
              <a:rPr lang="en-AU" sz="2400" b="1" dirty="0" smtClean="0">
                <a:solidFill>
                  <a:schemeClr val="bg1"/>
                </a:solidFill>
                <a:ea typeface="ＭＳ Ｐゴシック" pitchFamily="34" charset="-128"/>
              </a:rPr>
              <a:t>	https</a:t>
            </a:r>
            <a:r>
              <a:rPr lang="en-AU" sz="2400" b="1" dirty="0">
                <a:solidFill>
                  <a:schemeClr val="bg1"/>
                </a:solidFill>
                <a:ea typeface="ＭＳ Ｐゴシック" pitchFamily="34" charset="-128"/>
              </a:rPr>
              <a:t>://education.nsw.gov. au/public-schools/selective-high-schools-and-opportunity-classes/</a:t>
            </a:r>
            <a:r>
              <a:rPr lang="en-AU" sz="2400" b="1" dirty="0" err="1">
                <a:solidFill>
                  <a:schemeClr val="bg1"/>
                </a:solidFill>
                <a:ea typeface="ＭＳ Ｐゴシック" pitchFamily="34" charset="-128"/>
              </a:rPr>
              <a:t>updatesOpportunity</a:t>
            </a:r>
            <a:r>
              <a:rPr lang="en-AU" sz="2400" b="1" dirty="0">
                <a:solidFill>
                  <a:schemeClr val="bg1"/>
                </a:solidFill>
                <a:ea typeface="ＭＳ Ｐゴシック" pitchFamily="34" charset="-128"/>
              </a:rPr>
              <a:t> </a:t>
            </a:r>
            <a:endParaRPr lang="en-AU" sz="700" b="1" dirty="0">
              <a:solidFill>
                <a:schemeClr val="bg1"/>
              </a:solidFill>
              <a:ea typeface="ＭＳ Ｐゴシック" pitchFamily="34" charset="-128"/>
            </a:endParaRPr>
          </a:p>
          <a:p>
            <a:pPr eaLnBrk="1" hangingPunct="1"/>
            <a:endParaRPr lang="en-AU" dirty="0">
              <a:ea typeface="ＭＳ Ｐゴシック" pitchFamily="34" charset="-128"/>
            </a:endParaRPr>
          </a:p>
          <a:p>
            <a:pPr eaLnBrk="1" hangingPunct="1"/>
            <a:endParaRPr lang="en-US" dirty="0">
              <a:ea typeface="ＭＳ Ｐゴシック" pitchFamily="34" charset="-128"/>
            </a:endParaRPr>
          </a:p>
        </p:txBody>
      </p:sp>
      <p:sp>
        <p:nvSpPr>
          <p:cNvPr id="3" name="Footer Placeholder 2"/>
          <p:cNvSpPr>
            <a:spLocks noGrp="1"/>
          </p:cNvSpPr>
          <p:nvPr>
            <p:ph type="ftr" sz="quarter" idx="11"/>
          </p:nvPr>
        </p:nvSpPr>
        <p:spPr>
          <a:xfrm>
            <a:off x="395536" y="4749627"/>
            <a:ext cx="460851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342211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err="1">
                <a:ea typeface="ＭＳ Ｐゴシック" pitchFamily="34" charset="-128"/>
              </a:rPr>
              <a:t>facebook</a:t>
            </a:r>
            <a:endParaRPr lang="en-US" dirty="0">
              <a:ea typeface="ＭＳ Ｐゴシック" pitchFamily="34" charset="-128"/>
            </a:endParaRPr>
          </a:p>
        </p:txBody>
      </p:sp>
      <p:sp>
        <p:nvSpPr>
          <p:cNvPr id="49155" name="Content Placeholder 2"/>
          <p:cNvSpPr>
            <a:spLocks noGrp="1"/>
          </p:cNvSpPr>
          <p:nvPr>
            <p:ph idx="4294967295"/>
          </p:nvPr>
        </p:nvSpPr>
        <p:spPr bwMode="auto">
          <a:xfrm>
            <a:off x="683568" y="1292225"/>
            <a:ext cx="8280920"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en-US" dirty="0">
              <a:ea typeface="ＭＳ Ｐゴシック" pitchFamily="34" charset="-128"/>
            </a:endParaRPr>
          </a:p>
          <a:p>
            <a:r>
              <a:rPr lang="en-US" sz="2400" u="sng" dirty="0" smtClean="0">
                <a:solidFill>
                  <a:schemeClr val="bg1"/>
                </a:solidFill>
                <a:ea typeface="ＭＳ Ｐゴシック" pitchFamily="34" charset="-128"/>
              </a:rPr>
              <a:t>facebook.com.au/</a:t>
            </a:r>
            <a:r>
              <a:rPr lang="en-US" sz="2400" u="sng" dirty="0" err="1" smtClean="0">
                <a:solidFill>
                  <a:schemeClr val="bg1"/>
                </a:solidFill>
                <a:ea typeface="ＭＳ Ｐゴシック" pitchFamily="34" charset="-128"/>
              </a:rPr>
              <a:t>Opportunityclassplacement</a:t>
            </a:r>
            <a:endParaRPr lang="en-US" sz="2400" u="sng" dirty="0">
              <a:solidFill>
                <a:schemeClr val="bg1"/>
              </a:solidFill>
              <a:ea typeface="ＭＳ Ｐゴシック" pitchFamily="34" charset="-128"/>
            </a:endParaRPr>
          </a:p>
          <a:p>
            <a:pPr eaLnBrk="1" hangingPunct="1"/>
            <a:endParaRPr lang="en-US" sz="3200" dirty="0">
              <a:ea typeface="ＭＳ Ｐゴシック" pitchFamily="34" charset="-128"/>
            </a:endParaRPr>
          </a:p>
        </p:txBody>
      </p:sp>
      <p:sp>
        <p:nvSpPr>
          <p:cNvPr id="3" name="Footer Placeholder 2"/>
          <p:cNvSpPr>
            <a:spLocks noGrp="1"/>
          </p:cNvSpPr>
          <p:nvPr>
            <p:ph type="ftr" sz="quarter" idx="11"/>
          </p:nvPr>
        </p:nvSpPr>
        <p:spPr>
          <a:xfrm>
            <a:off x="395536" y="4749627"/>
            <a:ext cx="532859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54845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What is different?</a:t>
            </a:r>
            <a:endParaRPr lang="en-AU" dirty="0">
              <a:latin typeface="+mn-lt"/>
            </a:endParaRPr>
          </a:p>
        </p:txBody>
      </p:sp>
      <p:sp>
        <p:nvSpPr>
          <p:cNvPr id="4" name="Footer Placeholder 3"/>
          <p:cNvSpPr>
            <a:spLocks noGrp="1"/>
          </p:cNvSpPr>
          <p:nvPr>
            <p:ph type="ftr" sz="quarter" idx="11"/>
          </p:nvPr>
        </p:nvSpPr>
        <p:spPr>
          <a:xfrm>
            <a:off x="395541" y="4869656"/>
            <a:ext cx="4032443" cy="273844"/>
          </a:xfrm>
        </p:spPr>
        <p:txBody>
          <a:bodyPr/>
          <a:lstStyle/>
          <a:p>
            <a:r>
              <a:rPr lang="en-AU"/>
              <a:t>© NSW Department of Education | Opportunity class and selective high school placement</a:t>
            </a:r>
            <a:endParaRPr lang="en-AU" dirty="0"/>
          </a:p>
        </p:txBody>
      </p:sp>
      <p:sp>
        <p:nvSpPr>
          <p:cNvPr id="23" name="Rectangle 22"/>
          <p:cNvSpPr/>
          <p:nvPr/>
        </p:nvSpPr>
        <p:spPr>
          <a:xfrm>
            <a:off x="6012160" y="1131591"/>
            <a:ext cx="2592288" cy="651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AU" sz="1400" dirty="0"/>
              <a:t>Students do not have to wait for slower learners</a:t>
            </a:r>
          </a:p>
        </p:txBody>
      </p:sp>
      <p:sp>
        <p:nvSpPr>
          <p:cNvPr id="26" name="Rectangle 25"/>
          <p:cNvSpPr/>
          <p:nvPr/>
        </p:nvSpPr>
        <p:spPr>
          <a:xfrm>
            <a:off x="6012160" y="1886127"/>
            <a:ext cx="2592288" cy="65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AU" sz="1400" dirty="0"/>
              <a:t>Teachers can </a:t>
            </a:r>
            <a:r>
              <a:rPr lang="en-AU" sz="1400" dirty="0" smtClean="0"/>
              <a:t>use specialised resources </a:t>
            </a:r>
            <a:r>
              <a:rPr lang="en-AU" sz="1400" dirty="0"/>
              <a:t>and </a:t>
            </a:r>
            <a:r>
              <a:rPr lang="en-AU" sz="1400" dirty="0" smtClean="0"/>
              <a:t>techniques</a:t>
            </a:r>
            <a:endParaRPr lang="en-AU" sz="1400" dirty="0"/>
          </a:p>
        </p:txBody>
      </p:sp>
      <p:sp>
        <p:nvSpPr>
          <p:cNvPr id="28" name="Rectangle 27"/>
          <p:cNvSpPr/>
          <p:nvPr/>
        </p:nvSpPr>
        <p:spPr>
          <a:xfrm>
            <a:off x="6012160" y="2663667"/>
            <a:ext cx="2592288" cy="651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AU" sz="1400" dirty="0"/>
              <a:t>Students form social and academic </a:t>
            </a:r>
            <a:r>
              <a:rPr lang="en-AU" sz="1400" dirty="0" smtClean="0"/>
              <a:t>networks</a:t>
            </a:r>
            <a:endParaRPr lang="en-AU" sz="1400" dirty="0"/>
          </a:p>
        </p:txBody>
      </p:sp>
      <p:cxnSp>
        <p:nvCxnSpPr>
          <p:cNvPr id="25" name="Straight Connector 24"/>
          <p:cNvCxnSpPr/>
          <p:nvPr/>
        </p:nvCxnSpPr>
        <p:spPr>
          <a:xfrm>
            <a:off x="5270212" y="2211710"/>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32046" y="2947173"/>
            <a:ext cx="706761"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92080" y="3916991"/>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292080" y="1419623"/>
            <a:ext cx="0" cy="2494287"/>
          </a:xfrm>
          <a:prstGeom prst="line">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Users\mpollak\Pictures\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670" y="1647097"/>
            <a:ext cx="3847372" cy="2566280"/>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p:cNvCxnSpPr/>
          <p:nvPr/>
        </p:nvCxnSpPr>
        <p:spPr>
          <a:xfrm>
            <a:off x="5297188" y="1419622"/>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012160" y="3435846"/>
            <a:ext cx="2592288" cy="651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AU" sz="1400" dirty="0"/>
              <a:t>Very bright students don’t feel </a:t>
            </a:r>
            <a:r>
              <a:rPr lang="en-AU" sz="1400" dirty="0" smtClean="0"/>
              <a:t>isolated</a:t>
            </a:r>
            <a:endParaRPr lang="en-AU" sz="1400" dirty="0"/>
          </a:p>
        </p:txBody>
      </p:sp>
    </p:spTree>
    <p:extLst>
      <p:ext uri="{BB962C8B-B14F-4D97-AF65-F5344CB8AC3E}">
        <p14:creationId xmlns:p14="http://schemas.microsoft.com/office/powerpoint/2010/main" val="274355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Characteristics of </a:t>
            </a:r>
            <a:r>
              <a:rPr lang="en-AU" dirty="0" smtClean="0"/>
              <a:t>gifted </a:t>
            </a:r>
            <a:r>
              <a:rPr lang="en-AU" dirty="0"/>
              <a:t>and </a:t>
            </a:r>
            <a:r>
              <a:rPr lang="en-AU" dirty="0" smtClean="0"/>
              <a:t>HIGH POTENTIAL STUDENTS</a:t>
            </a:r>
            <a:endParaRPr lang="en-AU" dirty="0"/>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learns rapidly</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excellent memory </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creative or imaginative</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independent</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sense of humour </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highly motivated</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critical thinker</a:t>
            </a:r>
          </a:p>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8" name="TextBox 7"/>
          <p:cNvSpPr txBox="1"/>
          <p:nvPr/>
        </p:nvSpPr>
        <p:spPr>
          <a:xfrm>
            <a:off x="4572006" y="1200150"/>
            <a:ext cx="4248473" cy="3416320"/>
          </a:xfrm>
          <a:prstGeom prst="rect">
            <a:avLst/>
          </a:prstGeom>
          <a:noFill/>
        </p:spPr>
        <p:txBody>
          <a:bodyPr wrap="square" rtlCol="0">
            <a:spAutoFit/>
          </a:bodyPr>
          <a:lstStyle/>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superior leader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questions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socially and morally responsible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vocabulary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draws inferences</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reader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interests</a:t>
            </a:r>
          </a:p>
          <a:p>
            <a:pPr marL="457200" indent="-457200">
              <a:buFont typeface="Arial" panose="020B0604020202020204" pitchFamily="34" charset="0"/>
              <a:buChar char="•"/>
            </a:pPr>
            <a:endParaRPr lang="en-AU" sz="2400" kern="0" dirty="0">
              <a:latin typeface="Arial"/>
              <a:ea typeface="ＭＳ Ｐゴシック" charset="0"/>
            </a:endParaRPr>
          </a:p>
        </p:txBody>
      </p:sp>
    </p:spTree>
    <p:extLst>
      <p:ext uri="{BB962C8B-B14F-4D97-AF65-F5344CB8AC3E}">
        <p14:creationId xmlns:p14="http://schemas.microsoft.com/office/powerpoint/2010/main" val="37783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Number of opportunity classes</a:t>
            </a:r>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9" name="Content Placeholder 2"/>
          <p:cNvSpPr txBox="1">
            <a:spLocks/>
          </p:cNvSpPr>
          <p:nvPr/>
        </p:nvSpPr>
        <p:spPr>
          <a:xfrm>
            <a:off x="395542" y="1200153"/>
            <a:ext cx="8280921" cy="3531839"/>
          </a:xfrm>
          <a:prstGeom prst="rect">
            <a:avLst/>
          </a:prstGeom>
        </p:spPr>
        <p:txBody>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800" dirty="0">
                <a:solidFill>
                  <a:srgbClr val="FFFFFF"/>
                </a:solidFill>
              </a:rPr>
              <a:t>There are 76 schools with opportunity classes</a:t>
            </a:r>
          </a:p>
          <a:p>
            <a:pPr marL="171450" indent="-171450">
              <a:buFont typeface="Arial" panose="020B0604020202020204" pitchFamily="34" charset="0"/>
              <a:buChar char="•"/>
            </a:pPr>
            <a:r>
              <a:rPr lang="en-AU" sz="2800" dirty="0">
                <a:solidFill>
                  <a:srgbClr val="FFFFFF"/>
                </a:solidFill>
              </a:rPr>
              <a:t>45 in metropolitan Sydney</a:t>
            </a:r>
          </a:p>
          <a:p>
            <a:pPr marL="171450" indent="-171450">
              <a:buFont typeface="Arial" panose="020B0604020202020204" pitchFamily="34" charset="0"/>
              <a:buChar char="•"/>
            </a:pPr>
            <a:r>
              <a:rPr lang="en-AU" sz="2800" dirty="0">
                <a:solidFill>
                  <a:srgbClr val="FFFFFF"/>
                </a:solidFill>
              </a:rPr>
              <a:t>31 in rural or regional centres</a:t>
            </a:r>
          </a:p>
          <a:p>
            <a:pPr marL="171450" indent="-171450">
              <a:buFont typeface="Arial" panose="020B0604020202020204" pitchFamily="34" charset="0"/>
              <a:buChar char="•"/>
            </a:pPr>
            <a:endParaRPr lang="en-AU" sz="2800" dirty="0">
              <a:solidFill>
                <a:srgbClr val="FFFFFF"/>
              </a:solidFill>
            </a:endParaRPr>
          </a:p>
          <a:p>
            <a:r>
              <a:rPr lang="en-AU" sz="2800" dirty="0">
                <a:solidFill>
                  <a:srgbClr val="FFFFFF"/>
                </a:solidFill>
              </a:rPr>
              <a:t>There are 1740 Year 5 places across </a:t>
            </a:r>
            <a:r>
              <a:rPr lang="en-AU" sz="2800" dirty="0" smtClean="0">
                <a:solidFill>
                  <a:srgbClr val="FFFFFF"/>
                </a:solidFill>
              </a:rPr>
              <a:t>NSW.</a:t>
            </a:r>
            <a:endParaRPr lang="en-AU" sz="2800" dirty="0">
              <a:solidFill>
                <a:srgbClr val="FFFFFF"/>
              </a:solidFill>
            </a:endParaRPr>
          </a:p>
        </p:txBody>
      </p:sp>
    </p:spTree>
    <p:extLst>
      <p:ext uri="{BB962C8B-B14F-4D97-AF65-F5344CB8AC3E}">
        <p14:creationId xmlns:p14="http://schemas.microsoft.com/office/powerpoint/2010/main" val="164436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Why read the application information? </a:t>
            </a:r>
            <a:endParaRPr lang="en-AU" dirty="0">
              <a:latin typeface="+mn-lt"/>
            </a:endParaRPr>
          </a:p>
        </p:txBody>
      </p:sp>
      <p:sp>
        <p:nvSpPr>
          <p:cNvPr id="4" name="Footer Placeholder 3"/>
          <p:cNvSpPr>
            <a:spLocks noGrp="1"/>
          </p:cNvSpPr>
          <p:nvPr>
            <p:ph type="ftr" sz="quarter" idx="11"/>
          </p:nvPr>
        </p:nvSpPr>
        <p:spPr>
          <a:xfrm>
            <a:off x="360761" y="4856090"/>
            <a:ext cx="3960440" cy="273844"/>
          </a:xfrm>
        </p:spPr>
        <p:txBody>
          <a:bodyPr/>
          <a:lstStyle/>
          <a:p>
            <a:r>
              <a:rPr lang="en-AU">
                <a:solidFill>
                  <a:srgbClr val="425968"/>
                </a:solidFill>
              </a:rPr>
              <a:t>© NSW Department of Education | Opportunity class and selective high school placement</a:t>
            </a:r>
            <a:endParaRPr lang="en-AU" dirty="0">
              <a:solidFill>
                <a:srgbClr val="425968"/>
              </a:solidFill>
            </a:endParaRPr>
          </a:p>
        </p:txBody>
      </p:sp>
      <p:pic>
        <p:nvPicPr>
          <p:cNvPr id="23" name="chart"/>
          <p:cNvPicPr>
            <a:picLocks noChangeAspect="1"/>
          </p:cNvPicPr>
          <p:nvPr/>
        </p:nvPicPr>
        <p:blipFill>
          <a:blip r:embed="rId3"/>
          <a:stretch>
            <a:fillRect/>
          </a:stretch>
        </p:blipFill>
        <p:spPr>
          <a:xfrm>
            <a:off x="3448196" y="1764294"/>
            <a:ext cx="2247619" cy="2247619"/>
          </a:xfrm>
          <a:prstGeom prst="rect">
            <a:avLst/>
          </a:prstGeom>
          <a:ln>
            <a:noFill/>
          </a:ln>
        </p:spPr>
        <p:style>
          <a:lnRef idx="1">
            <a:schemeClr val="accent1"/>
          </a:lnRef>
          <a:fillRef idx="3">
            <a:schemeClr val="accent1"/>
          </a:fillRef>
          <a:effectRef idx="2">
            <a:schemeClr val="accent1"/>
          </a:effectRef>
          <a:fontRef idx="minor">
            <a:schemeClr val="lt1"/>
          </a:fontRef>
        </p:style>
      </p:pic>
      <p:sp>
        <p:nvSpPr>
          <p:cNvPr id="8" name="Cloud Callout 7"/>
          <p:cNvSpPr/>
          <p:nvPr/>
        </p:nvSpPr>
        <p:spPr>
          <a:xfrm>
            <a:off x="395542" y="1203598"/>
            <a:ext cx="1800200" cy="1396473"/>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endParaRPr>
          </a:p>
        </p:txBody>
      </p:sp>
      <p:sp>
        <p:nvSpPr>
          <p:cNvPr id="9" name="TextBox 8"/>
          <p:cNvSpPr txBox="1"/>
          <p:nvPr/>
        </p:nvSpPr>
        <p:spPr>
          <a:xfrm>
            <a:off x="683574" y="1440169"/>
            <a:ext cx="1224136" cy="877163"/>
          </a:xfrm>
          <a:prstGeom prst="rect">
            <a:avLst/>
          </a:prstGeom>
          <a:noFill/>
        </p:spPr>
        <p:txBody>
          <a:bodyPr wrap="square" rtlCol="0">
            <a:spAutoFit/>
          </a:bodyPr>
          <a:lstStyle/>
          <a:p>
            <a:pPr algn="ctr"/>
            <a:r>
              <a:rPr lang="en-AU" sz="1700" dirty="0">
                <a:solidFill>
                  <a:schemeClr val="bg1"/>
                </a:solidFill>
              </a:rPr>
              <a:t>Where &amp; </a:t>
            </a:r>
            <a:r>
              <a:rPr lang="en-AU" sz="1700" dirty="0" smtClean="0">
                <a:solidFill>
                  <a:schemeClr val="bg1"/>
                </a:solidFill>
              </a:rPr>
              <a:t>when </a:t>
            </a:r>
            <a:r>
              <a:rPr lang="en-AU" sz="1700" dirty="0">
                <a:solidFill>
                  <a:schemeClr val="bg1"/>
                </a:solidFill>
              </a:rPr>
              <a:t>to apply?</a:t>
            </a:r>
          </a:p>
        </p:txBody>
      </p:sp>
      <p:sp>
        <p:nvSpPr>
          <p:cNvPr id="10" name="Cloud Callout 9"/>
          <p:cNvSpPr/>
          <p:nvPr/>
        </p:nvSpPr>
        <p:spPr>
          <a:xfrm>
            <a:off x="6274968" y="1131592"/>
            <a:ext cx="2160240" cy="1368152"/>
          </a:xfrm>
          <a:prstGeom prst="cloudCallout">
            <a:avLst>
              <a:gd name="adj1" fmla="val 39595"/>
              <a:gd name="adj2" fmla="val 44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700" dirty="0">
                <a:solidFill>
                  <a:schemeClr val="bg1"/>
                </a:solidFill>
              </a:rPr>
              <a:t>When is the test?</a:t>
            </a:r>
          </a:p>
        </p:txBody>
      </p:sp>
      <p:sp>
        <p:nvSpPr>
          <p:cNvPr id="28" name="Cloud Callout 27"/>
          <p:cNvSpPr/>
          <p:nvPr/>
        </p:nvSpPr>
        <p:spPr>
          <a:xfrm>
            <a:off x="6532645" y="3092355"/>
            <a:ext cx="1872208" cy="1008112"/>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endParaRPr>
          </a:p>
        </p:txBody>
      </p:sp>
      <p:sp>
        <p:nvSpPr>
          <p:cNvPr id="29" name="TextBox 28"/>
          <p:cNvSpPr txBox="1"/>
          <p:nvPr/>
        </p:nvSpPr>
        <p:spPr>
          <a:xfrm>
            <a:off x="6768255" y="3157829"/>
            <a:ext cx="1470335" cy="877163"/>
          </a:xfrm>
          <a:prstGeom prst="rect">
            <a:avLst/>
          </a:prstGeom>
          <a:noFill/>
        </p:spPr>
        <p:txBody>
          <a:bodyPr wrap="square" rtlCol="0">
            <a:spAutoFit/>
          </a:bodyPr>
          <a:lstStyle/>
          <a:p>
            <a:pPr algn="ctr"/>
            <a:r>
              <a:rPr lang="en-AU" sz="1700" dirty="0">
                <a:solidFill>
                  <a:schemeClr val="bg1"/>
                </a:solidFill>
              </a:rPr>
              <a:t>Which schools to choose?</a:t>
            </a:r>
          </a:p>
        </p:txBody>
      </p:sp>
      <p:sp>
        <p:nvSpPr>
          <p:cNvPr id="34" name="Cloud Callout 33"/>
          <p:cNvSpPr/>
          <p:nvPr/>
        </p:nvSpPr>
        <p:spPr>
          <a:xfrm>
            <a:off x="215516" y="3147814"/>
            <a:ext cx="2160240" cy="1368152"/>
          </a:xfrm>
          <a:prstGeom prst="cloudCallout">
            <a:avLst>
              <a:gd name="adj1" fmla="val 39595"/>
              <a:gd name="adj2" fmla="val 44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700" dirty="0">
                <a:solidFill>
                  <a:schemeClr val="bg1"/>
                </a:solidFill>
              </a:rPr>
              <a:t>What if the student is sick?</a:t>
            </a:r>
          </a:p>
        </p:txBody>
      </p:sp>
      <p:sp>
        <p:nvSpPr>
          <p:cNvPr id="11" name="TextBox 10"/>
          <p:cNvSpPr txBox="1"/>
          <p:nvPr/>
        </p:nvSpPr>
        <p:spPr>
          <a:xfrm>
            <a:off x="2627784" y="4227934"/>
            <a:ext cx="4032448" cy="584775"/>
          </a:xfrm>
          <a:prstGeom prst="rect">
            <a:avLst/>
          </a:prstGeom>
          <a:noFill/>
        </p:spPr>
        <p:txBody>
          <a:bodyPr wrap="square" rtlCol="0">
            <a:spAutoFit/>
          </a:bodyPr>
          <a:lstStyle/>
          <a:p>
            <a:pPr algn="ctr"/>
            <a:r>
              <a:rPr lang="en-AU" sz="1600" dirty="0"/>
              <a:t>You know what to expect from the </a:t>
            </a:r>
            <a:r>
              <a:rPr lang="en-AU" sz="1600" dirty="0" smtClean="0"/>
              <a:t>process.</a:t>
            </a:r>
            <a:endParaRPr lang="en-AU" sz="1600" dirty="0"/>
          </a:p>
        </p:txBody>
      </p:sp>
    </p:spTree>
    <p:extLst>
      <p:ext uri="{BB962C8B-B14F-4D97-AF65-F5344CB8AC3E}">
        <p14:creationId xmlns:p14="http://schemas.microsoft.com/office/powerpoint/2010/main" val="308079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will I know when to apply?</a:t>
            </a:r>
          </a:p>
        </p:txBody>
      </p:sp>
      <p:sp>
        <p:nvSpPr>
          <p:cNvPr id="4" name="Footer Placeholder 3"/>
          <p:cNvSpPr>
            <a:spLocks noGrp="1"/>
          </p:cNvSpPr>
          <p:nvPr>
            <p:ph type="ftr" sz="quarter" idx="11"/>
          </p:nvPr>
        </p:nvSpPr>
        <p:spPr>
          <a:xfrm>
            <a:off x="375014" y="4869656"/>
            <a:ext cx="3960440"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8064895" cy="3549474"/>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AU" sz="2400" dirty="0">
                <a:solidFill>
                  <a:srgbClr val="FFFFFF"/>
                </a:solidFill>
              </a:rPr>
              <a:t>The school will send you a letter with a tear-off section </a:t>
            </a:r>
            <a:r>
              <a:rPr lang="en-AU" sz="2400" dirty="0" smtClean="0">
                <a:solidFill>
                  <a:srgbClr val="FFFFFF"/>
                </a:solidFill>
              </a:rPr>
              <a:t>to return </a:t>
            </a:r>
            <a:r>
              <a:rPr lang="en-AU" sz="2400" dirty="0">
                <a:solidFill>
                  <a:srgbClr val="FFFFFF"/>
                </a:solidFill>
              </a:rPr>
              <a:t>to the school to say you will be applying.</a:t>
            </a:r>
          </a:p>
          <a:p>
            <a:pPr lvl="2"/>
            <a:r>
              <a:rPr lang="en-AU" sz="2400" dirty="0">
                <a:solidFill>
                  <a:srgbClr val="FFFFFF"/>
                </a:solidFill>
              </a:rPr>
              <a:t>This </a:t>
            </a:r>
            <a:r>
              <a:rPr lang="en-AU" sz="2400" dirty="0" smtClean="0">
                <a:solidFill>
                  <a:srgbClr val="FFFFFF"/>
                </a:solidFill>
              </a:rPr>
              <a:t>tear-off section </a:t>
            </a:r>
            <a:r>
              <a:rPr lang="en-AU" sz="2400" dirty="0">
                <a:solidFill>
                  <a:srgbClr val="FFFFFF"/>
                </a:solidFill>
              </a:rPr>
              <a:t>is not the application.</a:t>
            </a:r>
          </a:p>
          <a:p>
            <a:pPr lvl="2"/>
            <a:r>
              <a:rPr lang="en-AU" sz="2400" dirty="0" smtClean="0">
                <a:solidFill>
                  <a:srgbClr val="FFFFFF"/>
                </a:solidFill>
              </a:rPr>
              <a:t>You </a:t>
            </a:r>
            <a:r>
              <a:rPr lang="en-AU" sz="2400" dirty="0">
                <a:solidFill>
                  <a:srgbClr val="FFFFFF"/>
                </a:solidFill>
              </a:rPr>
              <a:t>will be directed to the </a:t>
            </a:r>
            <a:r>
              <a:rPr lang="en-AU" sz="2400" dirty="0" smtClean="0">
                <a:solidFill>
                  <a:srgbClr val="FFFFFF"/>
                </a:solidFill>
              </a:rPr>
              <a:t>website </a:t>
            </a:r>
            <a:r>
              <a:rPr lang="en-AU" sz="2400" dirty="0">
                <a:solidFill>
                  <a:srgbClr val="FFFFFF"/>
                </a:solidFill>
              </a:rPr>
              <a:t>where you can apply online.</a:t>
            </a:r>
          </a:p>
        </p:txBody>
      </p:sp>
    </p:spTree>
    <p:extLst>
      <p:ext uri="{BB962C8B-B14F-4D97-AF65-F5344CB8AC3E}">
        <p14:creationId xmlns:p14="http://schemas.microsoft.com/office/powerpoint/2010/main" val="325447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dates</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5" name="TextBox 4"/>
          <p:cNvSpPr txBox="1"/>
          <p:nvPr/>
        </p:nvSpPr>
        <p:spPr>
          <a:xfrm>
            <a:off x="534184" y="1203598"/>
            <a:ext cx="8136904" cy="2554545"/>
          </a:xfrm>
          <a:prstGeom prst="rect">
            <a:avLst/>
          </a:prstGeom>
          <a:noFill/>
        </p:spPr>
        <p:txBody>
          <a:bodyPr wrap="square" rtlCol="0">
            <a:spAutoFit/>
          </a:bodyPr>
          <a:lstStyle/>
          <a:p>
            <a:r>
              <a:rPr lang="en-AU" sz="2000" b="1" dirty="0" smtClean="0">
                <a:solidFill>
                  <a:srgbClr val="FFFF00"/>
                </a:solidFill>
              </a:rPr>
              <a:t>For Year </a:t>
            </a:r>
            <a:r>
              <a:rPr lang="en-AU" sz="2000" b="1" dirty="0">
                <a:solidFill>
                  <a:srgbClr val="FFFF00"/>
                </a:solidFill>
              </a:rPr>
              <a:t>5 opportunity class placement in </a:t>
            </a:r>
            <a:r>
              <a:rPr lang="en-AU" sz="2000" b="1" dirty="0" smtClean="0">
                <a:solidFill>
                  <a:srgbClr val="FFFF00"/>
                </a:solidFill>
              </a:rPr>
              <a:t>2021</a:t>
            </a:r>
            <a:endParaRPr lang="en-AU" sz="2000" b="1" dirty="0">
              <a:solidFill>
                <a:srgbClr val="FFFF00"/>
              </a:solidFill>
            </a:endParaRPr>
          </a:p>
          <a:p>
            <a:endParaRPr lang="en-AU" sz="2000" dirty="0">
              <a:solidFill>
                <a:srgbClr val="FFFFFF"/>
              </a:solidFill>
            </a:endParaRPr>
          </a:p>
          <a:p>
            <a:r>
              <a:rPr lang="en-AU" sz="2000" dirty="0">
                <a:solidFill>
                  <a:schemeClr val="bg1"/>
                </a:solidFill>
              </a:rPr>
              <a:t>Online </a:t>
            </a:r>
            <a:r>
              <a:rPr lang="en-AU" sz="2000" dirty="0" smtClean="0">
                <a:solidFill>
                  <a:schemeClr val="bg1"/>
                </a:solidFill>
              </a:rPr>
              <a:t>applications: </a:t>
            </a:r>
          </a:p>
          <a:p>
            <a:endParaRPr lang="en-AU" sz="2000" dirty="0">
              <a:solidFill>
                <a:schemeClr val="bg1"/>
              </a:solidFill>
            </a:endParaRPr>
          </a:p>
          <a:p>
            <a:r>
              <a:rPr lang="en-AU" sz="2000" dirty="0" smtClean="0">
                <a:solidFill>
                  <a:schemeClr val="bg1"/>
                </a:solidFill>
              </a:rPr>
              <a:t>open </a:t>
            </a:r>
            <a:r>
              <a:rPr lang="en-AU" sz="2000" dirty="0">
                <a:solidFill>
                  <a:schemeClr val="bg1"/>
                </a:solidFill>
              </a:rPr>
              <a:t>on </a:t>
            </a:r>
            <a:r>
              <a:rPr lang="en-AU" sz="2000" b="1" dirty="0" smtClean="0">
                <a:solidFill>
                  <a:srgbClr val="FFFF00"/>
                </a:solidFill>
              </a:rPr>
              <a:t>Tuesday </a:t>
            </a:r>
            <a:r>
              <a:rPr lang="en-AU" sz="2000" b="1" dirty="0">
                <a:solidFill>
                  <a:srgbClr val="FFFF00"/>
                </a:solidFill>
              </a:rPr>
              <a:t>9</a:t>
            </a:r>
            <a:r>
              <a:rPr lang="en-AU" sz="2000" b="1" dirty="0" smtClean="0">
                <a:solidFill>
                  <a:srgbClr val="FFFF00"/>
                </a:solidFill>
              </a:rPr>
              <a:t> June 2020 </a:t>
            </a:r>
          </a:p>
          <a:p>
            <a:endParaRPr lang="en-AU" sz="2000" b="1" dirty="0">
              <a:solidFill>
                <a:schemeClr val="bg1"/>
              </a:solidFill>
            </a:endParaRPr>
          </a:p>
          <a:p>
            <a:r>
              <a:rPr lang="en-AU" sz="2000" dirty="0" smtClean="0">
                <a:solidFill>
                  <a:schemeClr val="bg1"/>
                </a:solidFill>
              </a:rPr>
              <a:t>and close on </a:t>
            </a:r>
            <a:r>
              <a:rPr lang="en-AU" sz="2000" b="1" dirty="0" smtClean="0">
                <a:solidFill>
                  <a:srgbClr val="FFFF00"/>
                </a:solidFill>
              </a:rPr>
              <a:t>Friday 26 June 2020.</a:t>
            </a:r>
            <a:endParaRPr lang="en-AU" sz="2000" b="1" dirty="0">
              <a:solidFill>
                <a:srgbClr val="FFFF00"/>
              </a:solidFill>
            </a:endParaRPr>
          </a:p>
          <a:p>
            <a:endParaRPr lang="en-AU" sz="2000" b="1" dirty="0">
              <a:solidFill>
                <a:srgbClr val="FFFFFF"/>
              </a:solidFill>
            </a:endParaRPr>
          </a:p>
        </p:txBody>
      </p:sp>
    </p:spTree>
    <p:extLst>
      <p:ext uri="{BB962C8B-B14F-4D97-AF65-F5344CB8AC3E}">
        <p14:creationId xmlns:p14="http://schemas.microsoft.com/office/powerpoint/2010/main" val="639020287"/>
      </p:ext>
    </p:extLst>
  </p:cSld>
  <p:clrMapOvr>
    <a:masterClrMapping/>
  </p:clrMapOvr>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3263</Words>
  <Application>Microsoft Office PowerPoint</Application>
  <PresentationFormat>On-screen Show (16:9)</PresentationFormat>
  <Paragraphs>329</Paragraphs>
  <Slides>34</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ＭＳ Ｐゴシック</vt:lpstr>
      <vt:lpstr>Arial</vt:lpstr>
      <vt:lpstr>Arial Narrow Bold</vt:lpstr>
      <vt:lpstr>Calibri</vt:lpstr>
      <vt:lpstr>Courier New</vt:lpstr>
      <vt:lpstr>Montserrat</vt:lpstr>
      <vt:lpstr>Montserrat Light</vt:lpstr>
      <vt:lpstr>Wingdings</vt:lpstr>
      <vt:lpstr>Office Theme</vt:lpstr>
      <vt:lpstr>Title Slide 3</vt:lpstr>
      <vt:lpstr>1_Title Slide 3</vt:lpstr>
      <vt:lpstr>2_Title Slide 3</vt:lpstr>
      <vt:lpstr>What are opportunity classes and selective high schools?</vt:lpstr>
      <vt:lpstr>AIMs</vt:lpstr>
      <vt:lpstr>purpose</vt:lpstr>
      <vt:lpstr>What is different?</vt:lpstr>
      <vt:lpstr>Characteristics of gifted and HIGH POTENTIAL STUDENTS</vt:lpstr>
      <vt:lpstr>Number of opportunity classes</vt:lpstr>
      <vt:lpstr>Why read the application information? </vt:lpstr>
      <vt:lpstr>How will I know when to apply?</vt:lpstr>
      <vt:lpstr>Application dates</vt:lpstr>
      <vt:lpstr>Completing an online application</vt:lpstr>
      <vt:lpstr>Completing an online application</vt:lpstr>
      <vt:lpstr>Choices</vt:lpstr>
      <vt:lpstr>Order of choices</vt:lpstr>
      <vt:lpstr>Example of an oc placement outcome information</vt:lpstr>
      <vt:lpstr>Change of choice</vt:lpstr>
      <vt:lpstr>Criteria for entry</vt:lpstr>
      <vt:lpstr>Opportunity class placement</vt:lpstr>
      <vt:lpstr>PowerPoint Presentation</vt:lpstr>
      <vt:lpstr>Test items</vt:lpstr>
      <vt:lpstr>Sample oc english test item</vt:lpstr>
      <vt:lpstr>Sample oc general ability test item</vt:lpstr>
      <vt:lpstr>Sample oc mathematics test item</vt:lpstr>
      <vt:lpstr>Preparation</vt:lpstr>
      <vt:lpstr>Test dates</vt:lpstr>
      <vt:lpstr>Special considerations</vt:lpstr>
      <vt:lpstr>Special test provisions</vt:lpstr>
      <vt:lpstr>After the test</vt:lpstr>
      <vt:lpstr>Illness/Misadventure</vt:lpstr>
      <vt:lpstr>Selection committees</vt:lpstr>
      <vt:lpstr>Considerations</vt:lpstr>
      <vt:lpstr>Placement outcome information</vt:lpstr>
      <vt:lpstr>Appeals</vt:lpstr>
      <vt:lpstr>Contact details</vt:lpstr>
      <vt:lpstr>facebook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Genevieve Carnegie</cp:lastModifiedBy>
  <cp:revision>254</cp:revision>
  <cp:lastPrinted>2018-05-03T22:14:22Z</cp:lastPrinted>
  <dcterms:created xsi:type="dcterms:W3CDTF">2015-09-06T11:20:53Z</dcterms:created>
  <dcterms:modified xsi:type="dcterms:W3CDTF">2020-06-02T03:32:41Z</dcterms:modified>
</cp:coreProperties>
</file>