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7" r:id="rId2"/>
    <p:sldId id="288" r:id="rId3"/>
    <p:sldId id="305" r:id="rId4"/>
    <p:sldId id="289" r:id="rId5"/>
    <p:sldId id="306" r:id="rId6"/>
    <p:sldId id="307" r:id="rId7"/>
    <p:sldId id="294" r:id="rId8"/>
    <p:sldId id="297" r:id="rId9"/>
    <p:sldId id="296" r:id="rId10"/>
    <p:sldId id="299" r:id="rId11"/>
    <p:sldId id="298" r:id="rId12"/>
    <p:sldId id="308" r:id="rId13"/>
    <p:sldId id="282" r:id="rId14"/>
    <p:sldId id="303" r:id="rId15"/>
    <p:sldId id="309" r:id="rId16"/>
    <p:sldId id="310" r:id="rId17"/>
    <p:sldId id="302" r:id="rId18"/>
    <p:sldId id="274" r:id="rId19"/>
    <p:sldId id="286" r:id="rId20"/>
  </p:sldIdLst>
  <p:sldSz cx="9144000" cy="6858000" type="screen4x3"/>
  <p:notesSz cx="6807200" cy="9939338"/>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Ann" initials="MA" lastIdx="7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080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19" autoAdjust="0"/>
  </p:normalViewPr>
  <p:slideViewPr>
    <p:cSldViewPr snapToGrid="0" snapToObjects="1">
      <p:cViewPr>
        <p:scale>
          <a:sx n="100" d="100"/>
          <a:sy n="100" d="100"/>
        </p:scale>
        <p:origin x="-1944" y="-228"/>
      </p:cViewPr>
      <p:guideLst>
        <p:guide orient="horz"/>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22T10:51:26.136" idx="77">
    <p:pos x="442" y="-206"/>
    <p:text>AIS - make sure consistent answers provided by trainers</p:text>
    <p:extLst mod="1">
      <p:ext uri="{C676402C-5697-4E1C-873F-D02D1690AC5C}">
        <p15:threadingInfo xmlns:p15="http://schemas.microsoft.com/office/powerpoint/2012/main" timeZoneBias="-660"/>
      </p:ext>
    </p:extLst>
  </p:cm>
  <p:cm authorId="1" dt="2017-11-22T10:53:47.700" idx="78">
    <p:pos x="36" y="-214"/>
    <p:text>Insert diagram for tailored testing - query video</p:text>
    <p:extLst mod="1">
      <p:ext uri="{C676402C-5697-4E1C-873F-D02D1690AC5C}">
        <p15:threadingInfo xmlns:p15="http://schemas.microsoft.com/office/powerpoint/2012/main" timeZoneBias="-6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263"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349" y="0"/>
            <a:ext cx="2950263" cy="496888"/>
          </a:xfrm>
          <a:prstGeom prst="rect">
            <a:avLst/>
          </a:prstGeom>
        </p:spPr>
        <p:txBody>
          <a:bodyPr vert="horz" lIns="91440" tIns="45720" rIns="91440" bIns="45720" rtlCol="0"/>
          <a:lstStyle>
            <a:lvl1pPr algn="r">
              <a:defRPr sz="1200"/>
            </a:lvl1pPr>
          </a:lstStyle>
          <a:p>
            <a:fld id="{C0F6FB0C-72EF-4C4C-86D1-8FB8D5371BC4}" type="datetimeFigureOut">
              <a:rPr lang="en-AU" smtClean="0"/>
              <a:t>1/04/2019</a:t>
            </a:fld>
            <a:endParaRPr lang="en-AU"/>
          </a:p>
        </p:txBody>
      </p:sp>
      <p:sp>
        <p:nvSpPr>
          <p:cNvPr id="4" name="Footer Placeholder 3"/>
          <p:cNvSpPr>
            <a:spLocks noGrp="1"/>
          </p:cNvSpPr>
          <p:nvPr>
            <p:ph type="ftr" sz="quarter" idx="2"/>
          </p:nvPr>
        </p:nvSpPr>
        <p:spPr>
          <a:xfrm>
            <a:off x="0" y="9440864"/>
            <a:ext cx="2950263"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349" y="9440864"/>
            <a:ext cx="2950263" cy="496887"/>
          </a:xfrm>
          <a:prstGeom prst="rect">
            <a:avLst/>
          </a:prstGeom>
        </p:spPr>
        <p:txBody>
          <a:bodyPr vert="horz" lIns="91440" tIns="45720" rIns="91440" bIns="45720" rtlCol="0" anchor="b"/>
          <a:lstStyle>
            <a:lvl1pPr algn="r">
              <a:defRPr sz="1200"/>
            </a:lvl1pPr>
          </a:lstStyle>
          <a:p>
            <a:fld id="{5C0E80ED-4C60-45D5-8D72-A3DB16EB996D}" type="slidenum">
              <a:rPr lang="en-AU" smtClean="0"/>
              <a:t>‹#›</a:t>
            </a:fld>
            <a:endParaRPr lang="en-AU"/>
          </a:p>
        </p:txBody>
      </p:sp>
    </p:spTree>
    <p:extLst>
      <p:ext uri="{BB962C8B-B14F-4D97-AF65-F5344CB8AC3E}">
        <p14:creationId xmlns:p14="http://schemas.microsoft.com/office/powerpoint/2010/main" val="3938370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5838" y="1"/>
            <a:ext cx="2949787" cy="496967"/>
          </a:xfrm>
          <a:prstGeom prst="rect">
            <a:avLst/>
          </a:prstGeom>
        </p:spPr>
        <p:txBody>
          <a:bodyPr vert="horz" lIns="91440" tIns="45720" rIns="91440" bIns="45720" rtlCol="0"/>
          <a:lstStyle>
            <a:lvl1pPr algn="r">
              <a:defRPr sz="1200"/>
            </a:lvl1pPr>
          </a:lstStyle>
          <a:p>
            <a:fld id="{6C794222-5357-4956-917E-72209815FC84}" type="datetimeFigureOut">
              <a:rPr lang="en-AU" smtClean="0"/>
              <a:t>1/04/2019</a:t>
            </a:fld>
            <a:endParaRPr lang="en-AU" dirty="0"/>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40" tIns="45720" rIns="91440" bIns="45720" rtlCol="0" anchor="b"/>
          <a:lstStyle>
            <a:lvl1pPr algn="r">
              <a:defRPr sz="1200"/>
            </a:lvl1pPr>
          </a:lstStyle>
          <a:p>
            <a:fld id="{79E2A843-93A9-4710-AFB2-50211D4CB821}" type="slidenum">
              <a:rPr lang="en-AU" smtClean="0"/>
              <a:t>‹#›</a:t>
            </a:fld>
            <a:endParaRPr lang="en-AU" dirty="0"/>
          </a:p>
        </p:txBody>
      </p:sp>
    </p:spTree>
    <p:extLst>
      <p:ext uri="{BB962C8B-B14F-4D97-AF65-F5344CB8AC3E}">
        <p14:creationId xmlns:p14="http://schemas.microsoft.com/office/powerpoint/2010/main" val="2469968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planonline.qld.edu.au/queenslandsapproac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9E2A843-93A9-4710-AFB2-50211D4CB821}" type="slidenum">
              <a:rPr lang="en-AU" smtClean="0"/>
              <a:t>1</a:t>
            </a:fld>
            <a:endParaRPr lang="en-AU" dirty="0"/>
          </a:p>
        </p:txBody>
      </p:sp>
    </p:spTree>
    <p:extLst>
      <p:ext uri="{BB962C8B-B14F-4D97-AF65-F5344CB8AC3E}">
        <p14:creationId xmlns:p14="http://schemas.microsoft.com/office/powerpoint/2010/main" val="2212377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r>
              <a:rPr dirty="0"/>
              <a:t>Key skills that students and teachers need to be successful at NAPLAN online</a:t>
            </a:r>
          </a:p>
          <a:p>
            <a:endParaRPr dirty="0"/>
          </a:p>
          <a:p>
            <a:r>
              <a:rPr dirty="0"/>
              <a:t>By integrating ICT into daily teaching and learning teachers and students become more comfortable with the skills. The goal is for the technology to become a transparent tool to help students show what they know</a:t>
            </a:r>
            <a:r>
              <a:rPr dirty="0" smtClean="0"/>
              <a:t>.</a:t>
            </a:r>
            <a:endParaRPr lang="en-AU" dirty="0" smtClean="0"/>
          </a:p>
          <a:p>
            <a:endParaRPr lang="en-AU" dirty="0" smtClean="0"/>
          </a:p>
          <a:p>
            <a:r>
              <a:rPr lang="en-AU" dirty="0" smtClean="0"/>
              <a:t>The following slides support the</a:t>
            </a:r>
            <a:r>
              <a:rPr lang="en-AU" baseline="0" dirty="0" smtClean="0"/>
              <a:t> 3 Phase Approach for schools to embed NAPLAN Online skills and the use of technology in everyday learning.</a:t>
            </a:r>
            <a:endParaRPr dirty="0"/>
          </a:p>
        </p:txBody>
      </p:sp>
    </p:spTree>
    <p:extLst>
      <p:ext uri="{BB962C8B-B14F-4D97-AF65-F5344CB8AC3E}">
        <p14:creationId xmlns:p14="http://schemas.microsoft.com/office/powerpoint/2010/main" val="418083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9E2A843-93A9-4710-AFB2-50211D4CB821}" type="slidenum">
              <a:rPr lang="en-AU" smtClean="0"/>
              <a:t>13</a:t>
            </a:fld>
            <a:endParaRPr lang="en-AU" dirty="0"/>
          </a:p>
        </p:txBody>
      </p:sp>
    </p:spTree>
    <p:extLst>
      <p:ext uri="{BB962C8B-B14F-4D97-AF65-F5344CB8AC3E}">
        <p14:creationId xmlns:p14="http://schemas.microsoft.com/office/powerpoint/2010/main" val="363668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Obviously key to preparing your students is to engage as much as possible with online assessments, such</a:t>
            </a:r>
            <a:r>
              <a:rPr lang="en-AU" baseline="0" dirty="0" smtClean="0"/>
              <a:t> as the public demonstration website. The ICT skills guide also allows students to practice those specific skills they will require such as:</a:t>
            </a:r>
          </a:p>
          <a:p>
            <a:pPr marL="171450" indent="-171450">
              <a:buFont typeface="Arial" panose="020B0604020202020204" pitchFamily="34" charset="0"/>
              <a:buChar char="•"/>
            </a:pPr>
            <a:r>
              <a:rPr lang="en-AU" baseline="0" dirty="0" smtClean="0"/>
              <a:t>Drag and drop</a:t>
            </a:r>
          </a:p>
          <a:p>
            <a:pPr marL="171450" indent="-171450">
              <a:buFont typeface="Arial" panose="020B0604020202020204" pitchFamily="34" charset="0"/>
              <a:buChar char="•"/>
            </a:pPr>
            <a:r>
              <a:rPr lang="en-AU" baseline="0" dirty="0" smtClean="0"/>
              <a:t>Scrolling</a:t>
            </a:r>
          </a:p>
          <a:p>
            <a:pPr marL="171450" indent="-171450">
              <a:buFont typeface="Arial" panose="020B0604020202020204" pitchFamily="34" charset="0"/>
              <a:buChar char="•"/>
            </a:pPr>
            <a:r>
              <a:rPr lang="en-AU" baseline="0" dirty="0" smtClean="0"/>
              <a:t>Moving between screens, etc.</a:t>
            </a:r>
          </a:p>
          <a:p>
            <a:pPr marL="0" indent="0">
              <a:buFont typeface="Arial" panose="020B0604020202020204" pitchFamily="34" charset="0"/>
              <a:buNone/>
            </a:pPr>
            <a:endParaRPr lang="en-AU" baseline="0" dirty="0" smtClean="0"/>
          </a:p>
          <a:p>
            <a:pPr marL="0" indent="0">
              <a:buNone/>
            </a:pPr>
            <a:endParaRPr lang="en-AU" dirty="0" smtClean="0"/>
          </a:p>
          <a:p>
            <a:r>
              <a:rPr lang="en-AU" b="1" dirty="0" smtClean="0"/>
              <a:t>Typing programs:</a:t>
            </a:r>
          </a:p>
          <a:p>
            <a:r>
              <a:rPr lang="en-AU" dirty="0" smtClean="0"/>
              <a:t>Results from ACARA </a:t>
            </a:r>
            <a:r>
              <a:rPr lang="en-AU" baseline="0" dirty="0" smtClean="0"/>
              <a:t> on the comparison between traditional testing and online testing showed that the students wrote the same amount – if not more than they did with pen and paper. The recommendation is that students need more experience with creating, composing and editing on devices than gaining typing speed. It is their familiarity and comfort with the device that increases their result not typing speed. This can be achieved by integrating ICT into daily classroom practise </a:t>
            </a:r>
            <a:r>
              <a:rPr lang="en-AU" baseline="0" dirty="0" err="1" smtClean="0"/>
              <a:t>eg</a:t>
            </a:r>
            <a:r>
              <a:rPr lang="en-AU" baseline="0" dirty="0" smtClean="0"/>
              <a:t>: journal writing, brain storming, classroom blogs, book and movie creation and many more.</a:t>
            </a:r>
          </a:p>
          <a:p>
            <a:endParaRPr lang="en-AU" baseline="0" dirty="0" smtClean="0"/>
          </a:p>
          <a:p>
            <a:r>
              <a:rPr lang="en-AU" b="1" baseline="0" dirty="0" smtClean="0"/>
              <a:t>ICT lab/ teacher:</a:t>
            </a:r>
          </a:p>
          <a:p>
            <a:r>
              <a:rPr lang="en-AU" b="0" baseline="0" dirty="0" smtClean="0"/>
              <a:t>Students will have a much more authentic experience if technology is integrated into daily activity, than as a stand alone event once per week. Some school have invested in a Technologies teacher to provide advanced skills for students but still have devices in class with the expectation that classroom teachers will integrate technology into core curriculum area’s such as maths, English, </a:t>
            </a:r>
            <a:r>
              <a:rPr lang="en-AU" b="0" baseline="0" dirty="0" err="1" smtClean="0"/>
              <a:t>hass</a:t>
            </a:r>
            <a:r>
              <a:rPr lang="en-AU" b="0" baseline="0" dirty="0" smtClean="0"/>
              <a:t> and science and incorporate ICT general capabilities.</a:t>
            </a:r>
          </a:p>
          <a:p>
            <a:r>
              <a:rPr lang="en-AU" b="0" baseline="0" dirty="0" smtClean="0"/>
              <a:t>Putting technology into each classroom and providing PL on effective use of technology, increases students success.</a:t>
            </a:r>
          </a:p>
          <a:p>
            <a:endParaRPr lang="en-AU" b="0" baseline="0" dirty="0" smtClean="0"/>
          </a:p>
          <a:p>
            <a:r>
              <a:rPr lang="en-AU" b="1" baseline="0" dirty="0" smtClean="0"/>
              <a:t>PISA report:</a:t>
            </a:r>
          </a:p>
          <a:p>
            <a:r>
              <a:rPr lang="en-AU" sz="1200" kern="1200" dirty="0" smtClean="0">
                <a:solidFill>
                  <a:schemeClr val="tx1"/>
                </a:solidFill>
                <a:effectLst/>
                <a:latin typeface="+mn-lt"/>
                <a:ea typeface="+mn-ea"/>
                <a:cs typeface="+mn-cs"/>
              </a:rPr>
              <a:t>Computer-based tests were used, with assessments lasting a total of two hours for each student.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effectLst/>
              </a:rPr>
              <a:t>Are there computers in the classroom? Does it matter? Students, Computers and Learning: Making the Connection examines how students’ access to and use of information and communication technology (ICT) devices has evolved in recent years, and explores how education systems and schools are integrating ICT into students’ learning experiences. Based on results from PISA 2012, the report discusses differences in access to and use of ICT – what are collectively known as the “digital divide” – that are related to students’ socio-economic status, gender, geographic location, and the school a child attends. The report highlights the importance of bolstering students’ ability to navigate through digital texts. It also examines the relationship among computer access in schools, computer use in classrooms, and performance in the PISA assessment. As the report makes clear, all students first need to be equipped with basic literacy and numeracy skills so that they can participate fully in the hyper-connected, digitised societies of the 21st century.</a:t>
            </a:r>
          </a:p>
          <a:p>
            <a:r>
              <a:rPr lang="en-AU" sz="1200" kern="1200" dirty="0" smtClean="0">
                <a:solidFill>
                  <a:schemeClr val="tx1"/>
                </a:solidFill>
                <a:effectLst/>
                <a:latin typeface="+mn-lt"/>
                <a:ea typeface="+mn-ea"/>
                <a:cs typeface="+mn-cs"/>
              </a:rPr>
              <a:t>The results showed no appreciable improvements in student achievement in reading, maths or science in countries which had invested heavily</a:t>
            </a:r>
            <a:r>
              <a:rPr lang="en-AU" sz="1200" kern="1200" baseline="0" dirty="0" smtClean="0">
                <a:solidFill>
                  <a:schemeClr val="tx1"/>
                </a:solidFill>
                <a:effectLst/>
                <a:latin typeface="+mn-lt"/>
                <a:ea typeface="+mn-ea"/>
                <a:cs typeface="+mn-cs"/>
              </a:rPr>
              <a:t> into ICT for education. It also indicates that to build deep understanding and conceptual learning and higher order thinking requires intensive teacher – student interactions. Another main point is that we have not become good enough at the kind of pedagogies that make the most of technology, adding that 20</a:t>
            </a:r>
            <a:r>
              <a:rPr lang="en-AU" sz="1200" kern="1200" baseline="30000" dirty="0" smtClean="0">
                <a:solidFill>
                  <a:schemeClr val="tx1"/>
                </a:solidFill>
                <a:effectLst/>
                <a:latin typeface="+mn-lt"/>
                <a:ea typeface="+mn-ea"/>
                <a:cs typeface="+mn-cs"/>
              </a:rPr>
              <a:t>th</a:t>
            </a:r>
            <a:r>
              <a:rPr lang="en-AU" sz="1200" kern="1200" baseline="0" dirty="0" smtClean="0">
                <a:solidFill>
                  <a:schemeClr val="tx1"/>
                </a:solidFill>
                <a:effectLst/>
                <a:latin typeface="+mn-lt"/>
                <a:ea typeface="+mn-ea"/>
                <a:cs typeface="+mn-cs"/>
              </a:rPr>
              <a:t> century practices will just dilute the effectiveness of teaching with technology. If students use smart phones to copy and paste prefabricated answers to questions, it is unlikely to help them become smarter. If we want students to be smarter than a smart phone we need to think harder about the pedagogies we use to teach them.</a:t>
            </a:r>
          </a:p>
          <a:p>
            <a:endParaRPr lang="en-AU" sz="1200" kern="1200" baseline="0" dirty="0" smtClean="0">
              <a:solidFill>
                <a:schemeClr val="tx1"/>
              </a:solidFill>
              <a:effectLst/>
              <a:latin typeface="+mn-lt"/>
              <a:ea typeface="+mn-ea"/>
              <a:cs typeface="+mn-cs"/>
            </a:endParaRPr>
          </a:p>
          <a:p>
            <a:r>
              <a:rPr lang="en-AU" sz="1200" b="1" kern="1200" baseline="0" dirty="0" smtClean="0">
                <a:solidFill>
                  <a:schemeClr val="tx1"/>
                </a:solidFill>
                <a:effectLst/>
                <a:latin typeface="+mn-lt"/>
                <a:ea typeface="+mn-ea"/>
                <a:cs typeface="+mn-cs"/>
              </a:rPr>
              <a:t>Technology can amplify great teaching but great technology cannot replace poor teaching.</a:t>
            </a:r>
            <a:endParaRPr lang="en-AU" sz="1200" b="1" kern="1200" dirty="0" smtClean="0">
              <a:solidFill>
                <a:schemeClr val="tx1"/>
              </a:solidFill>
              <a:effectLst/>
              <a:latin typeface="+mn-lt"/>
              <a:ea typeface="+mn-ea"/>
              <a:cs typeface="+mn-cs"/>
            </a:endParaRPr>
          </a:p>
          <a:p>
            <a:pPr mar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fld id="{9F126E28-E916-4762-BECB-FB5D3EA1EF7A}" type="slidenum">
              <a:rPr lang="en-AU" smtClean="0">
                <a:solidFill>
                  <a:prstClr val="black"/>
                </a:solidFill>
              </a:rPr>
              <a:pPr/>
              <a:t>14</a:t>
            </a:fld>
            <a:endParaRPr lang="en-AU" dirty="0">
              <a:solidFill>
                <a:prstClr val="black"/>
              </a:solidFill>
            </a:endParaRPr>
          </a:p>
        </p:txBody>
      </p:sp>
    </p:spTree>
    <p:extLst>
      <p:ext uri="{BB962C8B-B14F-4D97-AF65-F5344CB8AC3E}">
        <p14:creationId xmlns:p14="http://schemas.microsoft.com/office/powerpoint/2010/main" val="3999875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ts val="1200"/>
              </a:spcAft>
              <a:buClrTx/>
              <a:buSzTx/>
              <a:buFontTx/>
              <a:buNone/>
              <a:tabLst/>
              <a:defRPr/>
            </a:pPr>
            <a:r>
              <a:rPr lang="en-US" baseline="0" dirty="0"/>
              <a:t>It our responsibility as a school to take students through the </a:t>
            </a:r>
            <a:r>
              <a:rPr lang="en-US" b="1" baseline="0" dirty="0"/>
              <a:t>Public Demonstration Site </a:t>
            </a:r>
            <a:r>
              <a:rPr lang="en-US" b="0" baseline="0" dirty="0"/>
              <a:t>to familiarise them with the style of test that will  be presented to them.  </a:t>
            </a:r>
          </a:p>
          <a:p>
            <a:pPr marL="0" marR="0" indent="0" algn="l" defTabSz="914400" rtl="0" eaLnBrk="0" fontAlgn="base" latinLnBrk="0" hangingPunct="0">
              <a:lnSpc>
                <a:spcPct val="100000"/>
              </a:lnSpc>
              <a:spcBef>
                <a:spcPts val="0"/>
              </a:spcBef>
              <a:spcAft>
                <a:spcPts val="1200"/>
              </a:spcAft>
              <a:buClrTx/>
              <a:buSzTx/>
              <a:buFontTx/>
              <a:buNone/>
              <a:tabLst/>
              <a:defRPr/>
            </a:pPr>
            <a:r>
              <a:rPr lang="en-AU" sz="1200" b="0" i="0" u="none" strike="noStrike" kern="1200" baseline="0" dirty="0">
                <a:solidFill>
                  <a:schemeClr val="tx1"/>
                </a:solidFill>
                <a:latin typeface="+mn-lt"/>
                <a:ea typeface="+mn-ea"/>
                <a:cs typeface="+mn-cs"/>
              </a:rPr>
              <a:t>When students take a demonstration test, they will see a range of different question types. Some of these include: multiple choice/s, checkbox, text entry, drop down list, drawing lines and drag and drop. Students may need familiarisation with some of these question types.</a:t>
            </a:r>
            <a:endParaRPr lang="en-US" b="0" baseline="0" dirty="0"/>
          </a:p>
          <a:p>
            <a:pPr marL="0" marR="0" indent="0" algn="l" defTabSz="914400" rtl="0" eaLnBrk="0" fontAlgn="base" latinLnBrk="0" hangingPunct="0">
              <a:lnSpc>
                <a:spcPct val="100000"/>
              </a:lnSpc>
              <a:spcBef>
                <a:spcPts val="0"/>
              </a:spcBef>
              <a:spcAft>
                <a:spcPts val="1200"/>
              </a:spcAft>
              <a:buClrTx/>
              <a:buSzTx/>
              <a:buFontTx/>
              <a:buNone/>
              <a:tabLst/>
              <a:defRPr/>
            </a:pPr>
            <a:r>
              <a:rPr lang="en-US" b="0" baseline="0" dirty="0"/>
              <a:t>Note, that this is also a website that parents can access to see what their children will experience in the online test.</a:t>
            </a:r>
          </a:p>
          <a:p>
            <a:pPr marL="0" marR="0" indent="0" algn="l" defTabSz="914400" rtl="0" eaLnBrk="0" fontAlgn="base" latinLnBrk="0" hangingPunct="0">
              <a:lnSpc>
                <a:spcPct val="100000"/>
              </a:lnSpc>
              <a:spcBef>
                <a:spcPts val="0"/>
              </a:spcBef>
              <a:spcAft>
                <a:spcPts val="1200"/>
              </a:spcAft>
              <a:buClrTx/>
              <a:buSzTx/>
              <a:buFontTx/>
              <a:buNone/>
              <a:tabLst/>
              <a:defRPr/>
            </a:pPr>
            <a:r>
              <a:rPr lang="en-US" b="0" baseline="0" dirty="0"/>
              <a:t>There are several ways to access this site:</a:t>
            </a:r>
          </a:p>
          <a:p>
            <a:pPr marL="171450" marR="0" indent="-17145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lang="en-US" b="1" baseline="0" dirty="0"/>
              <a:t>NAP website </a:t>
            </a:r>
            <a:r>
              <a:rPr lang="en-US" b="0" baseline="0" dirty="0"/>
              <a:t>– as on the screen. Select NAPLAN Online &gt; Try the demonstration site</a:t>
            </a:r>
          </a:p>
          <a:p>
            <a:pPr marL="171450" marR="0" indent="-17145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lang="en-US" b="1" baseline="0" dirty="0"/>
              <a:t>NAP Locked down browser </a:t>
            </a:r>
            <a:r>
              <a:rPr lang="en-US" b="0" baseline="0" dirty="0"/>
              <a:t>– on student devices: select Student demonstration tests</a:t>
            </a:r>
          </a:p>
          <a:p>
            <a:pPr marL="0" marR="0" indent="0" algn="l" defTabSz="914400" rtl="0" eaLnBrk="0" fontAlgn="base" latinLnBrk="0" hangingPunct="0">
              <a:lnSpc>
                <a:spcPct val="100000"/>
              </a:lnSpc>
              <a:spcBef>
                <a:spcPts val="0"/>
              </a:spcBef>
              <a:spcAft>
                <a:spcPts val="120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pPr>
              <a:defRPr/>
            </a:pPr>
            <a:fld id="{7DC8D554-20BD-45E3-8F8F-C854CD9EEC52}" type="slidenum">
              <a:rPr lang="en-AU" smtClean="0"/>
              <a:pPr>
                <a:defRPr/>
              </a:pPr>
              <a:t>15</a:t>
            </a:fld>
            <a:endParaRPr lang="en-AU"/>
          </a:p>
        </p:txBody>
      </p:sp>
    </p:spTree>
    <p:extLst>
      <p:ext uri="{BB962C8B-B14F-4D97-AF65-F5344CB8AC3E}">
        <p14:creationId xmlns:p14="http://schemas.microsoft.com/office/powerpoint/2010/main" val="361869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ts val="600"/>
              </a:spcAft>
              <a:buClrTx/>
              <a:buSzTx/>
              <a:buFontTx/>
              <a:buNone/>
              <a:tabLst/>
              <a:defRPr/>
            </a:pPr>
            <a:r>
              <a:rPr lang="en-AU" i="1" dirty="0">
                <a:solidFill>
                  <a:srgbClr val="C00000"/>
                </a:solidFill>
              </a:rPr>
              <a:t>[Boxes in red are animated to appear upon clicks]</a:t>
            </a:r>
          </a:p>
          <a:p>
            <a:pPr>
              <a:spcBef>
                <a:spcPts val="0"/>
              </a:spcBef>
              <a:spcAft>
                <a:spcPts val="1200"/>
              </a:spcAft>
            </a:pPr>
            <a:r>
              <a:rPr lang="en-US" baseline="0" dirty="0"/>
              <a:t>In addition to the familiarisation of the different question types, students should be shown the different features on the page they are viewing. For example:</a:t>
            </a:r>
          </a:p>
          <a:p>
            <a:pPr marL="171450" indent="-171450">
              <a:spcBef>
                <a:spcPts val="0"/>
              </a:spcBef>
              <a:spcAft>
                <a:spcPts val="1200"/>
              </a:spcAft>
              <a:buFont typeface="Arial" panose="020B0604020202020204" pitchFamily="34" charset="0"/>
              <a:buChar char="•"/>
            </a:pPr>
            <a:r>
              <a:rPr lang="en-US" b="1" baseline="0" dirty="0"/>
              <a:t>Top left corner </a:t>
            </a:r>
            <a:r>
              <a:rPr lang="en-US" baseline="0" dirty="0"/>
              <a:t>– magnifier tool and timer.  The magnifier tool allows students to enlarge the screen they are using. Note that this may require scrolling to view the whole question. The timer counts down the test time remaining for the student. Students can select the </a:t>
            </a:r>
            <a:r>
              <a:rPr lang="en-US" b="1" i="1" baseline="0" dirty="0"/>
              <a:t>Hide time </a:t>
            </a:r>
            <a:r>
              <a:rPr lang="en-US" baseline="0" dirty="0"/>
              <a:t>button to hide the timer if they prefer. The timer flashes to alert students when there is 5 minutes left on the test.</a:t>
            </a:r>
          </a:p>
          <a:p>
            <a:pPr marL="171450" indent="-171450">
              <a:spcBef>
                <a:spcPts val="0"/>
              </a:spcBef>
              <a:spcAft>
                <a:spcPts val="1200"/>
              </a:spcAft>
              <a:buFont typeface="Arial" panose="020B0604020202020204" pitchFamily="34" charset="0"/>
              <a:buChar char="•"/>
            </a:pPr>
            <a:r>
              <a:rPr lang="en-US" b="1" baseline="0" dirty="0"/>
              <a:t>Top </a:t>
            </a:r>
            <a:r>
              <a:rPr lang="en-US" b="1" baseline="0" dirty="0" err="1"/>
              <a:t>centre</a:t>
            </a:r>
            <a:r>
              <a:rPr lang="en-US" b="1" baseline="0" dirty="0"/>
              <a:t> </a:t>
            </a:r>
            <a:r>
              <a:rPr lang="en-US" baseline="0" dirty="0"/>
              <a:t>– indicates a student’s current test question and the number of items.</a:t>
            </a:r>
          </a:p>
          <a:p>
            <a:pPr marL="171450" marR="0" indent="-17145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a:pPr>
            <a:r>
              <a:rPr lang="en-US" b="1" baseline="0" dirty="0"/>
              <a:t>Also, top </a:t>
            </a:r>
            <a:r>
              <a:rPr lang="en-US" b="1" baseline="0" dirty="0" err="1"/>
              <a:t>centre</a:t>
            </a:r>
            <a:r>
              <a:rPr lang="en-US" b="1" baseline="0" dirty="0"/>
              <a:t> </a:t>
            </a:r>
            <a:r>
              <a:rPr lang="en-US" baseline="0" dirty="0"/>
              <a:t>– the grid icon opens a progress summary screen.</a:t>
            </a:r>
          </a:p>
          <a:p>
            <a:pPr marL="171450" indent="-171450">
              <a:spcBef>
                <a:spcPts val="0"/>
              </a:spcBef>
              <a:spcAft>
                <a:spcPts val="1200"/>
              </a:spcAft>
              <a:buFont typeface="Arial" panose="020B0604020202020204" pitchFamily="34" charset="0"/>
              <a:buChar char="•"/>
            </a:pPr>
            <a:r>
              <a:rPr lang="en-US" b="1" dirty="0"/>
              <a:t>Top right </a:t>
            </a:r>
            <a:r>
              <a:rPr lang="en-US" dirty="0"/>
              <a:t>– tool symbol which is available for some items only.</a:t>
            </a:r>
            <a:r>
              <a:rPr lang="en-US" baseline="0" dirty="0"/>
              <a:t> This item is a numeracy question that requires a ruler. When selected, it appears in the middle of the screen. The calculator  may also been seen in Year 7 &amp; 9 numeracy tests.</a:t>
            </a:r>
          </a:p>
          <a:p>
            <a:pPr marL="171450" indent="-171450">
              <a:spcBef>
                <a:spcPts val="0"/>
              </a:spcBef>
              <a:spcAft>
                <a:spcPts val="1200"/>
              </a:spcAft>
              <a:buFont typeface="Arial" panose="020B0604020202020204" pitchFamily="34" charset="0"/>
              <a:buChar char="•"/>
            </a:pPr>
            <a:r>
              <a:rPr lang="en-US" b="1" baseline="0" dirty="0"/>
              <a:t>Bottom left </a:t>
            </a:r>
            <a:r>
              <a:rPr lang="en-US" baseline="0" dirty="0"/>
              <a:t>- Back button. To move back to previous questions if needed. In the opposite bottom right corner is the Next button to progress through the questions.</a:t>
            </a:r>
          </a:p>
          <a:p>
            <a:pPr marL="171450" indent="-171450">
              <a:spcBef>
                <a:spcPts val="0"/>
              </a:spcBef>
              <a:spcAft>
                <a:spcPts val="1200"/>
              </a:spcAft>
              <a:buFont typeface="Arial" panose="020B0604020202020204" pitchFamily="34" charset="0"/>
              <a:buChar char="•"/>
            </a:pPr>
            <a:r>
              <a:rPr lang="en-US" b="1" baseline="0" dirty="0"/>
              <a:t>Bottom right </a:t>
            </a:r>
            <a:r>
              <a:rPr lang="en-US" baseline="0" dirty="0"/>
              <a:t>- Beside the Next button is the Flag button, which allows students to flag a question they might want to go back to later.</a:t>
            </a:r>
          </a:p>
        </p:txBody>
      </p:sp>
      <p:sp>
        <p:nvSpPr>
          <p:cNvPr id="4" name="Slide Number Placeholder 3"/>
          <p:cNvSpPr>
            <a:spLocks noGrp="1"/>
          </p:cNvSpPr>
          <p:nvPr>
            <p:ph type="sldNum" sz="quarter" idx="10"/>
          </p:nvPr>
        </p:nvSpPr>
        <p:spPr/>
        <p:txBody>
          <a:bodyPr/>
          <a:lstStyle/>
          <a:p>
            <a:pPr>
              <a:defRPr/>
            </a:pPr>
            <a:fld id="{7DC8D554-20BD-45E3-8F8F-C854CD9EEC52}" type="slidenum">
              <a:rPr lang="en-AU" smtClean="0"/>
              <a:pPr>
                <a:defRPr/>
              </a:pPr>
              <a:t>16</a:t>
            </a:fld>
            <a:endParaRPr lang="en-AU"/>
          </a:p>
        </p:txBody>
      </p:sp>
    </p:spTree>
    <p:extLst>
      <p:ext uri="{BB962C8B-B14F-4D97-AF65-F5344CB8AC3E}">
        <p14:creationId xmlns:p14="http://schemas.microsoft.com/office/powerpoint/2010/main" val="581452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09AAFB8-85FF-4B2C-B92E-0681DAE4D8A9}" type="slidenum">
              <a:rPr lang="en-AU" smtClean="0">
                <a:solidFill>
                  <a:prstClr val="black"/>
                </a:solidFill>
              </a:rPr>
              <a:pPr/>
              <a:t>18</a:t>
            </a:fld>
            <a:endParaRPr lang="en-AU" dirty="0">
              <a:solidFill>
                <a:prstClr val="black"/>
              </a:solidFill>
            </a:endParaRPr>
          </a:p>
        </p:txBody>
      </p:sp>
    </p:spTree>
    <p:extLst>
      <p:ext uri="{BB962C8B-B14F-4D97-AF65-F5344CB8AC3E}">
        <p14:creationId xmlns:p14="http://schemas.microsoft.com/office/powerpoint/2010/main" val="168669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9E2A843-93A9-4710-AFB2-50211D4CB821}" type="slidenum">
              <a:rPr lang="en-AU" smtClean="0"/>
              <a:t>19</a:t>
            </a:fld>
            <a:endParaRPr lang="en-AU" dirty="0"/>
          </a:p>
        </p:txBody>
      </p:sp>
    </p:spTree>
    <p:extLst>
      <p:ext uri="{BB962C8B-B14F-4D97-AF65-F5344CB8AC3E}">
        <p14:creationId xmlns:p14="http://schemas.microsoft.com/office/powerpoint/2010/main" val="103668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Schools are preparing students for the world that is here and the world that is coming: a future with ICT at its core. The move to online assessment is a natural progression of the increasing use of ICT to enhance student learning in classrooms across Australia. NAPLAN Online is a new era for NAPLAN.</a:t>
            </a:r>
          </a:p>
          <a:p>
            <a:endParaRPr lang="en-AU" dirty="0" smtClean="0"/>
          </a:p>
          <a:p>
            <a:r>
              <a:rPr lang="en-AU" dirty="0" smtClean="0"/>
              <a:t>Why move to NAPLAN Online?</a:t>
            </a:r>
          </a:p>
          <a:p>
            <a:pPr indent="0">
              <a:spcAft>
                <a:spcPts val="0"/>
              </a:spcAft>
              <a:buClr>
                <a:prstClr val="black"/>
              </a:buClr>
            </a:pPr>
            <a:r>
              <a:rPr lang="en-AU" sz="1200" b="1" dirty="0" smtClean="0">
                <a:solidFill>
                  <a:prstClr val="black"/>
                </a:solidFill>
                <a:latin typeface="Arial"/>
              </a:rPr>
              <a:t>Better Assessment </a:t>
            </a:r>
            <a:r>
              <a:rPr lang="en-AU" sz="1200" dirty="0" smtClean="0">
                <a:solidFill>
                  <a:prstClr val="black"/>
                </a:solidFill>
                <a:latin typeface="Arial"/>
              </a:rPr>
              <a:t>– diversity in assessment tasks, &amp; assessing broader range of skills and content.</a:t>
            </a:r>
          </a:p>
          <a:p>
            <a:pPr marL="171429" indent="-171429">
              <a:spcAft>
                <a:spcPts val="0"/>
              </a:spcAft>
              <a:buClr>
                <a:prstClr val="black"/>
              </a:buClr>
              <a:buFont typeface="Arial" panose="020B0604020202020204" pitchFamily="34" charset="0"/>
              <a:buChar char="•"/>
            </a:pPr>
            <a:endParaRPr lang="en-AU" sz="1200" dirty="0" smtClean="0">
              <a:solidFill>
                <a:prstClr val="black"/>
              </a:solidFill>
              <a:latin typeface="Arial"/>
            </a:endParaRPr>
          </a:p>
          <a:p>
            <a:pPr indent="0">
              <a:spcAft>
                <a:spcPts val="0"/>
              </a:spcAft>
              <a:buClr>
                <a:prstClr val="black"/>
              </a:buClr>
            </a:pPr>
            <a:r>
              <a:rPr lang="en-AU" sz="1200" b="1" dirty="0" smtClean="0">
                <a:solidFill>
                  <a:prstClr val="black"/>
                </a:solidFill>
                <a:latin typeface="Arial"/>
              </a:rPr>
              <a:t>More precise results -</a:t>
            </a:r>
            <a:r>
              <a:rPr lang="en-AU" sz="1200" dirty="0" smtClean="0">
                <a:solidFill>
                  <a:prstClr val="black"/>
                </a:solidFill>
                <a:latin typeface="Arial"/>
              </a:rPr>
              <a:t> Tests are tailored to student ability, which will provide more precise results &amp; keeps students engaged.</a:t>
            </a:r>
          </a:p>
          <a:p>
            <a:pPr marL="171429" indent="-171429">
              <a:spcAft>
                <a:spcPts val="0"/>
              </a:spcAft>
              <a:buClr>
                <a:prstClr val="black"/>
              </a:buClr>
              <a:buFont typeface="Arial" panose="020B0604020202020204" pitchFamily="34" charset="0"/>
              <a:buChar char="•"/>
            </a:pPr>
            <a:endParaRPr lang="en-AU" sz="1200" dirty="0" smtClean="0">
              <a:solidFill>
                <a:srgbClr val="000000"/>
              </a:solidFill>
              <a:latin typeface="Arial"/>
              <a:cs typeface="Arial" pitchFamily="34" charset="0"/>
            </a:endParaRPr>
          </a:p>
          <a:p>
            <a:pPr indent="0">
              <a:spcAft>
                <a:spcPts val="0"/>
              </a:spcAft>
              <a:buClr>
                <a:prstClr val="black"/>
              </a:buClr>
            </a:pPr>
            <a:r>
              <a:rPr lang="en-AU" sz="1200" b="1" dirty="0" smtClean="0">
                <a:solidFill>
                  <a:prstClr val="black"/>
                </a:solidFill>
                <a:latin typeface="Arial"/>
              </a:rPr>
              <a:t>Faster turnaround of information - </a:t>
            </a:r>
            <a:r>
              <a:rPr lang="en-AU" sz="1200" dirty="0" smtClean="0">
                <a:solidFill>
                  <a:prstClr val="black"/>
                </a:solidFill>
                <a:latin typeface="Arial"/>
              </a:rPr>
              <a:t>results available more rapidly; enabling teachers to identify learning priorities early and tailor teaching to address student needs. </a:t>
            </a:r>
          </a:p>
        </p:txBody>
      </p:sp>
      <p:sp>
        <p:nvSpPr>
          <p:cNvPr id="4" name="Slide Number Placeholder 3"/>
          <p:cNvSpPr>
            <a:spLocks noGrp="1"/>
          </p:cNvSpPr>
          <p:nvPr>
            <p:ph type="sldNum" sz="quarter" idx="10"/>
          </p:nvPr>
        </p:nvSpPr>
        <p:spPr/>
        <p:txBody>
          <a:bodyPr/>
          <a:lstStyle/>
          <a:p>
            <a:fld id="{79E2A843-93A9-4710-AFB2-50211D4CB821}" type="slidenum">
              <a:rPr lang="en-AU" smtClean="0"/>
              <a:t>2</a:t>
            </a:fld>
            <a:endParaRPr lang="en-AU" dirty="0"/>
          </a:p>
        </p:txBody>
      </p:sp>
    </p:spTree>
    <p:extLst>
      <p:ext uri="{BB962C8B-B14F-4D97-AF65-F5344CB8AC3E}">
        <p14:creationId xmlns:p14="http://schemas.microsoft.com/office/powerpoint/2010/main" val="108142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8B2C9A5-C305-4076-BDCA-B67201EFE63A}" type="slidenum">
              <a:rPr lang="en-AU" smtClean="0"/>
              <a:pPr/>
              <a:t>3</a:t>
            </a:fld>
            <a:endParaRPr lang="en-AU"/>
          </a:p>
        </p:txBody>
      </p:sp>
    </p:spTree>
    <p:extLst>
      <p:ext uri="{BB962C8B-B14F-4D97-AF65-F5344CB8AC3E}">
        <p14:creationId xmlns:p14="http://schemas.microsoft.com/office/powerpoint/2010/main" val="77602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The testing schedule follows the order of :</a:t>
            </a:r>
          </a:p>
          <a:p>
            <a:pPr marL="171450" indent="-171450">
              <a:buFont typeface="Arial" panose="020B0604020202020204" pitchFamily="34" charset="0"/>
              <a:buChar char="•"/>
            </a:pPr>
            <a:r>
              <a:rPr lang="en-AU" i="0" dirty="0" smtClean="0"/>
              <a:t>Writing</a:t>
            </a:r>
          </a:p>
          <a:p>
            <a:pPr marL="171450" indent="-171450">
              <a:buFont typeface="Arial" panose="020B0604020202020204" pitchFamily="34" charset="0"/>
              <a:buChar char="•"/>
            </a:pPr>
            <a:r>
              <a:rPr lang="en-AU" i="0" dirty="0" smtClean="0"/>
              <a:t>Reading</a:t>
            </a:r>
          </a:p>
          <a:p>
            <a:pPr marL="171450" indent="-171450">
              <a:buFont typeface="Arial" panose="020B0604020202020204" pitchFamily="34" charset="0"/>
              <a:buChar char="•"/>
            </a:pPr>
            <a:r>
              <a:rPr lang="en-AU" i="0" dirty="0" smtClean="0"/>
              <a:t>Language Conventions and then finishes with ;</a:t>
            </a:r>
          </a:p>
          <a:p>
            <a:pPr marL="171450" indent="-171450">
              <a:buFont typeface="Arial" panose="020B0604020202020204" pitchFamily="34" charset="0"/>
              <a:buChar char="•"/>
            </a:pPr>
            <a:r>
              <a:rPr lang="en-AU" i="0" dirty="0" smtClean="0"/>
              <a:t>Numeracy.</a:t>
            </a:r>
          </a:p>
          <a:p>
            <a:pPr marL="0" indent="0">
              <a:buFont typeface="Arial" panose="020B0604020202020204" pitchFamily="34" charset="0"/>
              <a:buNone/>
            </a:pPr>
            <a:endParaRPr lang="en-AU" i="0" dirty="0" smtClean="0"/>
          </a:p>
          <a:p>
            <a:pPr marL="0" indent="0">
              <a:buFont typeface="Arial" panose="020B0604020202020204" pitchFamily="34" charset="0"/>
              <a:buNone/>
            </a:pPr>
            <a:r>
              <a:rPr lang="en-AU" i="0" dirty="0" smtClean="0"/>
              <a:t>The Writing test has a 2 day window to be completed by all schools. This 2 day window exists to ensure the security of the writing prompt.</a:t>
            </a:r>
            <a:r>
              <a:rPr lang="en-AU" i="0" baseline="0" dirty="0" smtClean="0"/>
              <a:t> </a:t>
            </a:r>
            <a:r>
              <a:rPr lang="en-AU" sz="1200" dirty="0" smtClean="0">
                <a:solidFill>
                  <a:prstClr val="black"/>
                </a:solidFill>
                <a:latin typeface="Arial" pitchFamily="34" charset="0"/>
                <a:cs typeface="Arial" pitchFamily="34" charset="0"/>
              </a:rPr>
              <a:t>The Year 3 students will continue to perform writing in booklets and not online. Writing Year 3 tests must be completed on the</a:t>
            </a:r>
            <a:r>
              <a:rPr lang="en-AU" sz="1200" baseline="0" dirty="0" smtClean="0">
                <a:solidFill>
                  <a:prstClr val="black"/>
                </a:solidFill>
                <a:latin typeface="Arial" pitchFamily="34" charset="0"/>
                <a:cs typeface="Arial" pitchFamily="34" charset="0"/>
              </a:rPr>
              <a:t> </a:t>
            </a:r>
            <a:r>
              <a:rPr lang="en-AU" sz="1200" dirty="0" smtClean="0">
                <a:solidFill>
                  <a:prstClr val="black"/>
                </a:solidFill>
                <a:latin typeface="Arial" pitchFamily="34" charset="0"/>
                <a:cs typeface="Arial" pitchFamily="34" charset="0"/>
              </a:rPr>
              <a:t>morning of the 1</a:t>
            </a:r>
            <a:r>
              <a:rPr lang="en-AU" sz="1200" baseline="30000" dirty="0" smtClean="0">
                <a:solidFill>
                  <a:prstClr val="black"/>
                </a:solidFill>
                <a:latin typeface="Arial" pitchFamily="34" charset="0"/>
                <a:cs typeface="Arial" pitchFamily="34" charset="0"/>
              </a:rPr>
              <a:t>ST</a:t>
            </a:r>
            <a:r>
              <a:rPr lang="en-AU" sz="1200" dirty="0" smtClean="0">
                <a:solidFill>
                  <a:prstClr val="black"/>
                </a:solidFill>
                <a:latin typeface="Arial" pitchFamily="34" charset="0"/>
                <a:cs typeface="Arial" pitchFamily="34" charset="0"/>
              </a:rPr>
              <a:t> Tuesday and must be sent back on 1</a:t>
            </a:r>
            <a:r>
              <a:rPr lang="en-AU" sz="1200" baseline="30000" dirty="0" smtClean="0">
                <a:solidFill>
                  <a:prstClr val="black"/>
                </a:solidFill>
                <a:latin typeface="Arial" pitchFamily="34" charset="0"/>
                <a:cs typeface="Arial" pitchFamily="34" charset="0"/>
              </a:rPr>
              <a:t>st</a:t>
            </a:r>
            <a:r>
              <a:rPr lang="en-AU" sz="1200" dirty="0" smtClean="0">
                <a:solidFill>
                  <a:prstClr val="black"/>
                </a:solidFill>
                <a:latin typeface="Arial" pitchFamily="34" charset="0"/>
                <a:cs typeface="Arial" pitchFamily="34" charset="0"/>
              </a:rPr>
              <a:t> Friday.</a:t>
            </a:r>
          </a:p>
          <a:p>
            <a:pPr marL="0" indent="0">
              <a:buFont typeface="Arial" panose="020B0604020202020204" pitchFamily="34" charset="0"/>
              <a:buNone/>
            </a:pPr>
            <a:endParaRPr lang="en-AU" sz="1200" baseline="0" dirty="0" smtClean="0">
              <a:solidFill>
                <a:prstClr val="black"/>
              </a:solidFill>
              <a:latin typeface="Arial" pitchFamily="34" charset="0"/>
              <a:cs typeface="Arial" pitchFamily="34" charset="0"/>
            </a:endParaRPr>
          </a:p>
          <a:p>
            <a:pPr marL="0" indent="0">
              <a:buFont typeface="Arial" panose="020B0604020202020204" pitchFamily="34" charset="0"/>
              <a:buNone/>
            </a:pPr>
            <a:r>
              <a:rPr lang="en-AU" sz="1200" dirty="0" smtClean="0">
                <a:solidFill>
                  <a:prstClr val="black"/>
                </a:solidFill>
                <a:latin typeface="Arial" pitchFamily="34" charset="0"/>
                <a:cs typeface="Arial" pitchFamily="34" charset="0"/>
              </a:rPr>
              <a:t>Years 5, 7 and 9 students will perform their writing test online.</a:t>
            </a:r>
          </a:p>
          <a:p>
            <a:pPr marL="342900" indent="-342900">
              <a:buFont typeface="Arial" panose="020B0604020202020204" pitchFamily="34" charset="0"/>
              <a:buChar char="•"/>
            </a:pPr>
            <a:endParaRPr lang="en-AU" sz="1200" dirty="0" smtClean="0">
              <a:solidFill>
                <a:prstClr val="black"/>
              </a:solidFill>
              <a:latin typeface="Arial" pitchFamily="34" charset="0"/>
              <a:cs typeface="Arial" pitchFamily="34" charset="0"/>
            </a:endParaRPr>
          </a:p>
          <a:p>
            <a:pPr marL="342900" indent="-342900">
              <a:buFont typeface="Arial" panose="020B0604020202020204" pitchFamily="34" charset="0"/>
              <a:buChar char="•"/>
            </a:pPr>
            <a:r>
              <a:rPr lang="en-AU" sz="1200" dirty="0" smtClean="0">
                <a:solidFill>
                  <a:prstClr val="black"/>
                </a:solidFill>
                <a:latin typeface="Arial" pitchFamily="34" charset="0"/>
                <a:cs typeface="Arial" pitchFamily="34" charset="0"/>
              </a:rPr>
              <a:t>Minimum 20 minute break between tests</a:t>
            </a:r>
            <a:r>
              <a:rPr lang="en-AU" sz="1200" baseline="0" dirty="0" smtClean="0">
                <a:solidFill>
                  <a:prstClr val="black"/>
                </a:solidFill>
                <a:latin typeface="Arial" pitchFamily="34" charset="0"/>
                <a:cs typeface="Arial" pitchFamily="34" charset="0"/>
              </a:rPr>
              <a:t> is protocol.</a:t>
            </a:r>
          </a:p>
          <a:p>
            <a:pPr marL="342900" indent="-342900">
              <a:buFont typeface="Arial" panose="020B0604020202020204" pitchFamily="34" charset="0"/>
              <a:buChar char="•"/>
            </a:pPr>
            <a:r>
              <a:rPr lang="en-AU" sz="1200" b="1" baseline="0" dirty="0" smtClean="0">
                <a:solidFill>
                  <a:prstClr val="black"/>
                </a:solidFill>
                <a:latin typeface="Arial" pitchFamily="34" charset="0"/>
                <a:cs typeface="Arial" pitchFamily="34" charset="0"/>
              </a:rPr>
              <a:t>All classes in all year levels must complete a test domain before moving to another test domain. </a:t>
            </a:r>
            <a:endParaRPr lang="en-AU" sz="1200" b="1" dirty="0" smtClean="0">
              <a:solidFill>
                <a:prstClr val="black"/>
              </a:solidFill>
              <a:latin typeface="Arial" pitchFamily="34" charset="0"/>
              <a:cs typeface="Arial" pitchFamily="34" charset="0"/>
            </a:endParaRPr>
          </a:p>
          <a:p>
            <a:pPr marL="0" indent="0">
              <a:buFont typeface="Arial" panose="020B0604020202020204" pitchFamily="34" charset="0"/>
              <a:buNone/>
            </a:pPr>
            <a:endParaRPr lang="en-AU" i="0" baseline="0" dirty="0" smtClean="0"/>
          </a:p>
          <a:p>
            <a:pPr marL="0" indent="0">
              <a:buFont typeface="Arial" panose="020B0604020202020204" pitchFamily="34" charset="0"/>
              <a:buNone/>
            </a:pPr>
            <a:endParaRPr lang="en-AU" i="0" baseline="0" dirty="0" smtClean="0"/>
          </a:p>
          <a:p>
            <a:pPr marL="0" indent="0">
              <a:buFont typeface="Arial" panose="020B0604020202020204" pitchFamily="34" charset="0"/>
              <a:buNone/>
            </a:pPr>
            <a:r>
              <a:rPr lang="en-AU" i="0" baseline="0" dirty="0" smtClean="0"/>
              <a:t>Once the student completes the reading test, the branching and differentiation for individual testing levels will begin. </a:t>
            </a:r>
          </a:p>
          <a:p>
            <a:pPr marL="0" indent="0">
              <a:buFont typeface="Arial" panose="020B0604020202020204" pitchFamily="34" charset="0"/>
              <a:buNone/>
            </a:pPr>
            <a:r>
              <a:rPr lang="en-AU" b="1" i="0" baseline="0" dirty="0" smtClean="0"/>
              <a:t>School community must be aware of the schools scheduling prior to testing beginning.</a:t>
            </a:r>
            <a:endParaRPr lang="en-AU" b="1" i="0" dirty="0"/>
          </a:p>
        </p:txBody>
      </p:sp>
      <p:sp>
        <p:nvSpPr>
          <p:cNvPr id="4" name="Slide Number Placeholder 3"/>
          <p:cNvSpPr>
            <a:spLocks noGrp="1"/>
          </p:cNvSpPr>
          <p:nvPr>
            <p:ph type="sldNum" sz="quarter" idx="10"/>
          </p:nvPr>
        </p:nvSpPr>
        <p:spPr/>
        <p:txBody>
          <a:bodyPr/>
          <a:lstStyle/>
          <a:p>
            <a:fld id="{9F126E28-E916-4762-BECB-FB5D3EA1EF7A}" type="slidenum">
              <a:rPr lang="en-AU" smtClean="0"/>
              <a:t>5</a:t>
            </a:fld>
            <a:endParaRPr lang="en-AU" dirty="0"/>
          </a:p>
        </p:txBody>
      </p:sp>
    </p:spTree>
    <p:extLst>
      <p:ext uri="{BB962C8B-B14F-4D97-AF65-F5344CB8AC3E}">
        <p14:creationId xmlns:p14="http://schemas.microsoft.com/office/powerpoint/2010/main" val="53669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457749">
              <a:spcBef>
                <a:spcPct val="30000"/>
              </a:spcBef>
              <a:spcAft>
                <a:spcPct val="0"/>
              </a:spcAft>
              <a:defRPr/>
            </a:pPr>
            <a:r>
              <a:rPr lang="en-US" b="1" dirty="0" smtClean="0"/>
              <a:t>TAILORED</a:t>
            </a:r>
            <a:r>
              <a:rPr lang="en-US" b="1" baseline="0" dirty="0" smtClean="0"/>
              <a:t> TESTING Check </a:t>
            </a:r>
            <a:r>
              <a:rPr lang="en-US" dirty="0" smtClean="0"/>
              <a:t>The </a:t>
            </a:r>
            <a:r>
              <a:rPr lang="en-US" dirty="0"/>
              <a:t>proposed tailored test design consists of three stages and has two branching points.</a:t>
            </a:r>
          </a:p>
          <a:p>
            <a:pPr marL="171656" indent="-171656">
              <a:buFont typeface="Arial" panose="020B0604020202020204" pitchFamily="34" charset="0"/>
              <a:buChar char="•"/>
            </a:pPr>
            <a:r>
              <a:rPr lang="en-US" sz="1200" dirty="0">
                <a:ea typeface="ＭＳ Ｐゴシック" pitchFamily="-1" charset="-128"/>
                <a:cs typeface="ＭＳ Ｐゴシック" pitchFamily="-1" charset="-128"/>
              </a:rPr>
              <a:t>All students at each year level start with the same set of questions (</a:t>
            </a:r>
            <a:r>
              <a:rPr lang="en-US" sz="1200" dirty="0" err="1">
                <a:ea typeface="ＭＳ Ｐゴシック" pitchFamily="-1" charset="-128"/>
                <a:cs typeface="ＭＳ Ｐゴシック" pitchFamily="-1" charset="-128"/>
              </a:rPr>
              <a:t>testlet</a:t>
            </a:r>
            <a:r>
              <a:rPr lang="en-US" sz="1200" dirty="0">
                <a:ea typeface="ＭＳ Ｐゴシック" pitchFamily="-1" charset="-128"/>
                <a:cs typeface="ＭＳ Ｐゴシック" pitchFamily="-1" charset="-128"/>
              </a:rPr>
              <a:t> A). The computer system scores the student's answers automatically and the student then progresses to a second </a:t>
            </a:r>
            <a:r>
              <a:rPr lang="en-US" sz="1200" dirty="0" err="1">
                <a:ea typeface="ＭＳ Ｐゴシック" pitchFamily="-1" charset="-128"/>
                <a:cs typeface="ＭＳ Ｐゴシック" pitchFamily="-1" charset="-128"/>
              </a:rPr>
              <a:t>testlet</a:t>
            </a:r>
            <a:r>
              <a:rPr lang="en-US" sz="1200" dirty="0">
                <a:ea typeface="ＭＳ Ｐゴシック" pitchFamily="-1" charset="-128"/>
                <a:cs typeface="ＭＳ Ｐゴシック" pitchFamily="-1" charset="-128"/>
              </a:rPr>
              <a:t>. The second </a:t>
            </a:r>
            <a:r>
              <a:rPr lang="en-US" sz="1200" dirty="0" err="1">
                <a:ea typeface="ＭＳ Ｐゴシック" pitchFamily="-1" charset="-128"/>
                <a:cs typeface="ＭＳ Ｐゴシック" pitchFamily="-1" charset="-128"/>
              </a:rPr>
              <a:t>testlet</a:t>
            </a:r>
            <a:r>
              <a:rPr lang="en-US" sz="1200" dirty="0">
                <a:ea typeface="ＭＳ Ｐゴシック" pitchFamily="-1" charset="-128"/>
                <a:cs typeface="ＭＳ Ｐゴシック" pitchFamily="-1" charset="-128"/>
              </a:rPr>
              <a:t> may be easier (B) or more difficult (D) than question A, depending on the student's achievement. At the end of the second </a:t>
            </a:r>
            <a:r>
              <a:rPr lang="en-US" sz="1200" dirty="0" err="1">
                <a:ea typeface="ＭＳ Ｐゴシック" pitchFamily="-1" charset="-128"/>
                <a:cs typeface="ＭＳ Ｐゴシック" pitchFamily="-1" charset="-128"/>
              </a:rPr>
              <a:t>testlet</a:t>
            </a:r>
            <a:r>
              <a:rPr lang="en-US" sz="1200" dirty="0">
                <a:ea typeface="ＭＳ Ｐゴシック" pitchFamily="-1" charset="-128"/>
                <a:cs typeface="ＭＳ Ｐゴシック" pitchFamily="-1" charset="-128"/>
              </a:rPr>
              <a:t>, the student is directed to a third </a:t>
            </a:r>
            <a:r>
              <a:rPr lang="en-US" sz="1200" dirty="0" err="1">
                <a:ea typeface="ＭＳ Ｐゴシック" pitchFamily="-1" charset="-128"/>
                <a:cs typeface="ＭＳ Ｐゴシック" pitchFamily="-1" charset="-128"/>
              </a:rPr>
              <a:t>testlet</a:t>
            </a:r>
            <a:r>
              <a:rPr lang="en-US" sz="1200" dirty="0">
                <a:ea typeface="ＭＳ Ｐゴシック" pitchFamily="-1" charset="-128"/>
                <a:cs typeface="ＭＳ Ｐゴシック" pitchFamily="-1" charset="-128"/>
              </a:rPr>
              <a:t>, again depending on achievement. The final </a:t>
            </a:r>
            <a:r>
              <a:rPr lang="en-US" sz="1200" dirty="0" err="1">
                <a:ea typeface="ＭＳ Ｐゴシック" pitchFamily="-1" charset="-128"/>
                <a:cs typeface="ＭＳ Ｐゴシック" pitchFamily="-1" charset="-128"/>
              </a:rPr>
              <a:t>testlets</a:t>
            </a:r>
            <a:r>
              <a:rPr lang="en-US" sz="1200" dirty="0">
                <a:ea typeface="ＭＳ Ｐゴシック" pitchFamily="-1" charset="-128"/>
                <a:cs typeface="ＭＳ Ｐゴシック" pitchFamily="-1" charset="-128"/>
              </a:rPr>
              <a:t> are of varying difficulty: hard (F), medium (E), easy (C). </a:t>
            </a:r>
          </a:p>
          <a:p>
            <a:pPr marL="171656" indent="-171656">
              <a:buFont typeface="Arial" panose="020B0604020202020204" pitchFamily="34" charset="0"/>
              <a:buChar char="•"/>
            </a:pPr>
            <a:r>
              <a:rPr lang="en-US" dirty="0"/>
              <a:t>In practical terms, the tailored test design can help students who might be struggling with items in </a:t>
            </a:r>
            <a:r>
              <a:rPr lang="en-US" dirty="0" err="1"/>
              <a:t>testlet</a:t>
            </a:r>
            <a:r>
              <a:rPr lang="en-US" dirty="0"/>
              <a:t> A to engage with the rest of the test. This test pathway takes students who correctly answer few, if any, items in </a:t>
            </a:r>
            <a:r>
              <a:rPr lang="en-US" dirty="0" err="1"/>
              <a:t>testlet</a:t>
            </a:r>
            <a:r>
              <a:rPr lang="en-US" dirty="0"/>
              <a:t> A directly to </a:t>
            </a:r>
            <a:r>
              <a:rPr lang="en-US" dirty="0" err="1"/>
              <a:t>testlet</a:t>
            </a:r>
            <a:r>
              <a:rPr lang="en-US" dirty="0"/>
              <a:t> C. This provides these students with an early opportunity to respond to the easiest </a:t>
            </a:r>
            <a:r>
              <a:rPr lang="en-US" dirty="0" err="1"/>
              <a:t>testlet</a:t>
            </a:r>
            <a:r>
              <a:rPr lang="en-US" dirty="0"/>
              <a:t> and thus re-engage with the test. Once these students respond to </a:t>
            </a:r>
            <a:r>
              <a:rPr lang="en-US" dirty="0" err="1"/>
              <a:t>testlet</a:t>
            </a:r>
            <a:r>
              <a:rPr lang="en-US" dirty="0"/>
              <a:t> C, they are routed to </a:t>
            </a:r>
            <a:r>
              <a:rPr lang="en-US" dirty="0" err="1"/>
              <a:t>testlet</a:t>
            </a:r>
            <a:r>
              <a:rPr lang="en-US" dirty="0"/>
              <a:t> B so that they get an opportunity to demonstrate the extent of their knowledge. </a:t>
            </a:r>
            <a:endParaRPr lang="en-US" sz="1200" dirty="0">
              <a:ea typeface="ＭＳ Ｐゴシック" pitchFamily="-1" charset="-128"/>
              <a:cs typeface="ＭＳ Ｐゴシック" pitchFamily="-1" charset="-128"/>
            </a:endParaRPr>
          </a:p>
          <a:p>
            <a:pPr marL="286493" indent="-286493" defTabSz="457749">
              <a:spcBef>
                <a:spcPct val="30000"/>
              </a:spcBef>
              <a:spcAft>
                <a:spcPct val="0"/>
              </a:spcAft>
              <a:buFont typeface="Arial" panose="020B0604020202020204" pitchFamily="34" charset="0"/>
              <a:buChar char="•"/>
              <a:defRPr/>
            </a:pPr>
            <a:endParaRPr lang="en-US" b="1" dirty="0"/>
          </a:p>
          <a:p>
            <a:pPr marL="286493" indent="-286493" defTabSz="457749">
              <a:spcBef>
                <a:spcPct val="30000"/>
              </a:spcBef>
              <a:spcAft>
                <a:spcPct val="0"/>
              </a:spcAft>
              <a:buFont typeface="Arial" panose="020B0604020202020204" pitchFamily="34" charset="0"/>
              <a:buChar char="•"/>
              <a:defRPr/>
            </a:pPr>
            <a:r>
              <a:rPr lang="en-US" b="1" dirty="0"/>
              <a:t>Key benefits of tailored testing</a:t>
            </a:r>
            <a:r>
              <a:rPr lang="en-US" dirty="0"/>
              <a:t>: </a:t>
            </a:r>
          </a:p>
          <a:p>
            <a:pPr marL="744242" lvl="1" indent="-286493" defTabSz="457749">
              <a:spcBef>
                <a:spcPct val="30000"/>
              </a:spcBef>
              <a:spcAft>
                <a:spcPct val="0"/>
              </a:spcAft>
              <a:buFont typeface="Arial" panose="020B0604020202020204" pitchFamily="34" charset="0"/>
              <a:buChar char="•"/>
              <a:defRPr/>
            </a:pPr>
            <a:r>
              <a:rPr lang="en-US" dirty="0"/>
              <a:t> encourages participation in the test and is more engaging for students </a:t>
            </a:r>
          </a:p>
          <a:p>
            <a:pPr marL="744242" lvl="1" indent="-286493" defTabSz="457749">
              <a:spcBef>
                <a:spcPct val="30000"/>
              </a:spcBef>
              <a:spcAft>
                <a:spcPct val="0"/>
              </a:spcAft>
              <a:buFont typeface="Arial" panose="020B0604020202020204" pitchFamily="34" charset="0"/>
              <a:buChar char="•"/>
              <a:defRPr/>
            </a:pPr>
            <a:r>
              <a:rPr lang="en-US" dirty="0"/>
              <a:t> matches student achievement levels, without increasing test length  </a:t>
            </a:r>
          </a:p>
          <a:p>
            <a:pPr marL="744242" lvl="1" indent="-286493" defTabSz="457749">
              <a:spcBef>
                <a:spcPct val="30000"/>
              </a:spcBef>
              <a:spcAft>
                <a:spcPct val="0"/>
              </a:spcAft>
              <a:buFont typeface="Arial" panose="020B0604020202020204" pitchFamily="34" charset="0"/>
              <a:buChar char="•"/>
              <a:defRPr/>
            </a:pPr>
            <a:r>
              <a:rPr lang="en-US" dirty="0"/>
              <a:t> measures student achievement more precisely (especially for higher performing and struggling students) to inform teaching and learning.</a:t>
            </a:r>
            <a:endParaRPr lang="en-AU" sz="1200" dirty="0">
              <a:latin typeface="Arial" panose="020B0604020202020204" pitchFamily="34" charset="0"/>
              <a:ea typeface="Roboto Light" panose="02000000000000000000" pitchFamily="2" charset="0"/>
              <a:cs typeface="Arial" panose="020B0604020202020204" pitchFamily="34" charset="0"/>
            </a:endParaRPr>
          </a:p>
          <a:p>
            <a:endParaRPr lang="en-US" sz="1200" dirty="0">
              <a:ea typeface="ＭＳ Ｐゴシック" pitchFamily="-1" charset="-128"/>
              <a:cs typeface="ＭＳ Ｐゴシック" pitchFamily="-1" charset="-128"/>
            </a:endParaRPr>
          </a:p>
          <a:p>
            <a:r>
              <a:rPr lang="en-US" sz="1200" dirty="0">
                <a:ea typeface="ＭＳ Ｐゴシック" pitchFamily="-1" charset="-128"/>
                <a:cs typeface="ＭＳ Ｐゴシック" pitchFamily="-1" charset="-128"/>
              </a:rPr>
              <a:t>Trials of the tailored test design suggest that students are more engaged with tests that adapt to their achievement. Students who struggle early in the test are given questions that are more suited to their performance, so that students are less likely to become discouraged as they progress through the tests. High-achieving students are given questions that they find more challenging</a:t>
            </a:r>
          </a:p>
          <a:p>
            <a:endParaRPr lang="en-AU" dirty="0"/>
          </a:p>
          <a:p>
            <a:r>
              <a:rPr lang="en-US" b="1" dirty="0"/>
              <a:t>If students get different questions, how can results be comparable?</a:t>
            </a:r>
            <a:r>
              <a:rPr lang="en-US" dirty="0"/>
              <a:t> Every student is tested on the same curriculum content and knowledge for their year level, regardless of the questions they are asked. Questions will continue to be placed on the NAPLAN scale, ensuring results are comparable for all students.</a:t>
            </a:r>
            <a:endParaRPr lang="en-AU" dirty="0"/>
          </a:p>
        </p:txBody>
      </p:sp>
      <p:sp>
        <p:nvSpPr>
          <p:cNvPr id="4" name="Slide Number Placeholder 3"/>
          <p:cNvSpPr>
            <a:spLocks noGrp="1"/>
          </p:cNvSpPr>
          <p:nvPr>
            <p:ph type="sldNum" sz="quarter" idx="10"/>
          </p:nvPr>
        </p:nvSpPr>
        <p:spPr/>
        <p:txBody>
          <a:bodyPr/>
          <a:lstStyle/>
          <a:p>
            <a:fld id="{DE33756B-4704-1D4F-843C-6772EF240A36}" type="slidenum">
              <a:rPr lang="en-US" altLang="x-none" smtClean="0"/>
              <a:pPr/>
              <a:t>6</a:t>
            </a:fld>
            <a:endParaRPr lang="en-US" altLang="x-none"/>
          </a:p>
        </p:txBody>
      </p:sp>
    </p:spTree>
    <p:extLst>
      <p:ext uri="{BB962C8B-B14F-4D97-AF65-F5344CB8AC3E}">
        <p14:creationId xmlns:p14="http://schemas.microsoft.com/office/powerpoint/2010/main" val="1947011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A carefully planned </a:t>
            </a:r>
            <a:r>
              <a:rPr lang="en-AU" sz="1200" b="0" i="0" u="sng" kern="1200" dirty="0" smtClean="0">
                <a:solidFill>
                  <a:schemeClr val="tx1"/>
                </a:solidFill>
                <a:effectLst/>
                <a:latin typeface="+mn-lt"/>
                <a:ea typeface="+mn-ea"/>
                <a:cs typeface="+mn-cs"/>
                <a:hlinkClick r:id="rId3"/>
              </a:rPr>
              <a:t>transition approach</a:t>
            </a:r>
            <a:r>
              <a:rPr lang="en-AU" sz="1200" b="0" i="0" kern="1200" dirty="0" smtClean="0">
                <a:solidFill>
                  <a:schemeClr val="tx1"/>
                </a:solidFill>
                <a:effectLst/>
                <a:latin typeface="+mn-lt"/>
                <a:ea typeface="+mn-ea"/>
                <a:cs typeface="+mn-cs"/>
              </a:rPr>
              <a:t> supports each school with moving online when it best suits their students, staff and school community.</a:t>
            </a:r>
          </a:p>
          <a:p>
            <a:r>
              <a:rPr lang="en-AU" sz="1200" b="0" i="0" kern="1200" dirty="0" smtClean="0">
                <a:solidFill>
                  <a:schemeClr val="tx1"/>
                </a:solidFill>
                <a:effectLst/>
                <a:latin typeface="+mn-lt"/>
                <a:ea typeface="+mn-ea"/>
                <a:cs typeface="+mn-cs"/>
              </a:rPr>
              <a:t>Schools that support contemporary practices and whole-school approaches in the effective use of ICT are well positioned to make the transition.</a:t>
            </a:r>
          </a:p>
          <a:p>
            <a:endParaRPr lang="en-AU" sz="1200" b="0" i="0" kern="1200" dirty="0" smtClean="0">
              <a:solidFill>
                <a:schemeClr val="tx1"/>
              </a:solidFill>
              <a:effectLst/>
              <a:latin typeface="+mn-lt"/>
              <a:ea typeface="+mn-ea"/>
              <a:cs typeface="+mn-cs"/>
            </a:endParaRPr>
          </a:p>
          <a:p>
            <a:r>
              <a:rPr lang="en-AU" dirty="0" smtClean="0"/>
              <a:t>What does School Readiness look like?</a:t>
            </a:r>
          </a:p>
          <a:p>
            <a:endParaRPr lang="en-AU" dirty="0" smtClean="0"/>
          </a:p>
          <a:p>
            <a:r>
              <a:rPr lang="en-AU" dirty="0" smtClean="0"/>
              <a:t>It involves all 3 areas of :</a:t>
            </a:r>
          </a:p>
          <a:p>
            <a:r>
              <a:rPr lang="en-AU" dirty="0" smtClean="0"/>
              <a:t>Educator</a:t>
            </a:r>
            <a:r>
              <a:rPr lang="en-AU" baseline="0" dirty="0" smtClean="0"/>
              <a:t> readiness, student readiness and technical readiness. (All linked and all reliant on each other)</a:t>
            </a:r>
            <a:endParaRPr lang="en-AU" dirty="0"/>
          </a:p>
        </p:txBody>
      </p:sp>
      <p:sp>
        <p:nvSpPr>
          <p:cNvPr id="4" name="Slide Number Placeholder 3"/>
          <p:cNvSpPr>
            <a:spLocks noGrp="1"/>
          </p:cNvSpPr>
          <p:nvPr>
            <p:ph type="sldNum" sz="quarter" idx="10"/>
          </p:nvPr>
        </p:nvSpPr>
        <p:spPr/>
        <p:txBody>
          <a:bodyPr/>
          <a:lstStyle/>
          <a:p>
            <a:fld id="{880CE118-E78B-47C3-8E8E-BCA783219E36}" type="slidenum">
              <a:rPr lang="en-AU" smtClean="0"/>
              <a:t>7</a:t>
            </a:fld>
            <a:endParaRPr lang="en-AU"/>
          </a:p>
        </p:txBody>
      </p:sp>
    </p:spTree>
    <p:extLst>
      <p:ext uri="{BB962C8B-B14F-4D97-AF65-F5344CB8AC3E}">
        <p14:creationId xmlns:p14="http://schemas.microsoft.com/office/powerpoint/2010/main" val="1154995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Technical Readiness of the school is about :</a:t>
            </a:r>
          </a:p>
          <a:p>
            <a:endParaRPr lang="en-AU" sz="1200" b="1" i="0" kern="1200" dirty="0" smtClean="0">
              <a:solidFill>
                <a:schemeClr val="tx1"/>
              </a:solidFill>
              <a:effectLst/>
              <a:latin typeface="+mn-lt"/>
              <a:ea typeface="+mn-ea"/>
              <a:cs typeface="+mn-cs"/>
            </a:endParaRPr>
          </a:p>
          <a:p>
            <a:r>
              <a:rPr lang="en-AU" sz="1200" b="1" i="0" kern="1200" dirty="0" smtClean="0">
                <a:solidFill>
                  <a:schemeClr val="tx1"/>
                </a:solidFill>
                <a:effectLst/>
                <a:latin typeface="+mn-lt"/>
                <a:ea typeface="+mn-ea"/>
                <a:cs typeface="+mn-cs"/>
              </a:rPr>
              <a:t>Engaging community and assess technical needs</a:t>
            </a:r>
          </a:p>
          <a:p>
            <a:r>
              <a:rPr lang="en-AU" sz="1200" b="0" i="0" kern="1200" dirty="0" smtClean="0">
                <a:solidFill>
                  <a:schemeClr val="tx1"/>
                </a:solidFill>
                <a:effectLst/>
                <a:latin typeface="+mn-lt"/>
                <a:ea typeface="+mn-ea"/>
                <a:cs typeface="+mn-cs"/>
              </a:rPr>
              <a:t>School leaders have worked with their staff to develop a whole-school transition approaches to NAPLAN Online. These include:</a:t>
            </a:r>
          </a:p>
          <a:p>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whole-school approaches to the effective use of ICT</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community engagement resources</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school technical readiness</a:t>
            </a:r>
            <a:r>
              <a:rPr lang="en-AU" sz="1200" b="0" i="0" kern="1200" baseline="0" dirty="0" smtClean="0">
                <a:solidFill>
                  <a:schemeClr val="tx1"/>
                </a:solidFill>
                <a:effectLst/>
                <a:latin typeface="+mn-lt"/>
                <a:ea typeface="+mn-ea"/>
                <a:cs typeface="+mn-cs"/>
              </a:rPr>
              <a:t> checks, including:</a:t>
            </a:r>
          </a:p>
          <a:p>
            <a:pPr marL="171450" lvl="0" indent="-171450">
              <a:buFont typeface="Arial" panose="020B0604020202020204" pitchFamily="34" charset="0"/>
              <a:buChar char="•"/>
            </a:pPr>
            <a:r>
              <a:rPr lang="en-AU" sz="1200" b="0" i="0" kern="1200" dirty="0" smtClean="0">
                <a:solidFill>
                  <a:schemeClr val="tx1"/>
                </a:solidFill>
                <a:effectLst/>
                <a:latin typeface="+mn-lt"/>
                <a:ea typeface="+mn-ea"/>
                <a:cs typeface="+mn-cs"/>
              </a:rPr>
              <a:t>Assessment of school ICT growth plans and budgets</a:t>
            </a:r>
            <a:br>
              <a:rPr lang="en-AU" sz="1200" b="0" i="0" kern="1200" dirty="0" smtClean="0">
                <a:solidFill>
                  <a:schemeClr val="tx1"/>
                </a:solidFill>
                <a:effectLst/>
                <a:latin typeface="+mn-lt"/>
                <a:ea typeface="+mn-ea"/>
                <a:cs typeface="+mn-cs"/>
              </a:rPr>
            </a:br>
            <a:r>
              <a:rPr lang="en-AU" sz="1200" dirty="0" smtClean="0">
                <a:solidFill>
                  <a:sysClr val="windowText" lastClr="000000">
                    <a:hueOff val="0"/>
                    <a:satOff val="0"/>
                    <a:lumOff val="0"/>
                    <a:alphaOff val="0"/>
                  </a:sysClr>
                </a:solidFill>
                <a:latin typeface="+mn-lt"/>
                <a:ea typeface="+mn-ea"/>
                <a:cs typeface="+mn-cs"/>
              </a:rPr>
              <a:t>Schools complete a technical readiness checklist that identifies current devices, spaces and network capabilities.</a:t>
            </a:r>
          </a:p>
          <a:p>
            <a:pPr marL="171450" lvl="0" indent="-171450">
              <a:buFont typeface="Arial" panose="020B0604020202020204" pitchFamily="34" charset="0"/>
              <a:buChar char="•"/>
            </a:pPr>
            <a:r>
              <a:rPr lang="en-AU" sz="1200" dirty="0" smtClean="0">
                <a:solidFill>
                  <a:sysClr val="windowText" lastClr="000000">
                    <a:hueOff val="0"/>
                    <a:satOff val="0"/>
                    <a:lumOff val="0"/>
                    <a:alphaOff val="0"/>
                  </a:sysClr>
                </a:solidFill>
                <a:latin typeface="+mn-lt"/>
                <a:ea typeface="+mn-ea"/>
                <a:cs typeface="+mn-cs"/>
              </a:rPr>
              <a:t>Identify early issues and any additional resources and support that may be required.</a:t>
            </a:r>
          </a:p>
          <a:p>
            <a:pPr marL="171450" lvl="0" indent="-171450">
              <a:buFont typeface="Arial" panose="020B0604020202020204" pitchFamily="34" charset="0"/>
              <a:buChar char="•"/>
            </a:pPr>
            <a:r>
              <a:rPr lang="en-AU" sz="1200" dirty="0" smtClean="0">
                <a:solidFill>
                  <a:sysClr val="windowText" lastClr="000000">
                    <a:hueOff val="0"/>
                    <a:satOff val="0"/>
                    <a:lumOff val="0"/>
                    <a:alphaOff val="0"/>
                  </a:sysClr>
                </a:solidFill>
                <a:latin typeface="+mn-lt"/>
                <a:ea typeface="+mn-ea"/>
                <a:cs typeface="+mn-cs"/>
              </a:rPr>
              <a:t>Use of the Capacity Calculator to further support technical readiness assessment.  </a:t>
            </a:r>
            <a:r>
              <a:rPr lang="en-US" sz="1200" dirty="0" smtClean="0">
                <a:solidFill>
                  <a:sysClr val="windowText" lastClr="000000">
                    <a:hueOff val="0"/>
                    <a:satOff val="0"/>
                    <a:lumOff val="0"/>
                    <a:alphaOff val="0"/>
                  </a:sysClr>
                </a:solidFill>
                <a:latin typeface="+mn-lt"/>
                <a:ea typeface="+mn-ea"/>
                <a:cs typeface="+mn-cs"/>
              </a:rPr>
              <a:t>https://capacitycalculator.det.wa.edu.au/</a:t>
            </a:r>
            <a:endParaRPr lang="en-AU" sz="1200" b="1" dirty="0" smtClean="0">
              <a:solidFill>
                <a:sysClr val="windowText" lastClr="000000">
                  <a:hueOff val="0"/>
                  <a:satOff val="0"/>
                  <a:lumOff val="0"/>
                  <a:alphaOff val="0"/>
                </a:sysClr>
              </a:solidFill>
              <a:latin typeface="+mn-lt"/>
              <a:ea typeface="+mn-ea"/>
              <a:cs typeface="+mn-cs"/>
            </a:endParaRPr>
          </a:p>
          <a:p>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Schools plan and map out their ICT commitments in line with the usual school planning for curriculum resourcing. ICT infrastructure for NAPLAN Online should be a natural flow on from what is used to deliver the curriculum at your school.</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79E2A843-93A9-4710-AFB2-50211D4CB821}" type="slidenum">
              <a:rPr lang="en-AU" smtClean="0"/>
              <a:t>8</a:t>
            </a:fld>
            <a:endParaRPr lang="en-AU" dirty="0"/>
          </a:p>
        </p:txBody>
      </p:sp>
    </p:spTree>
    <p:extLst>
      <p:ext uri="{BB962C8B-B14F-4D97-AF65-F5344CB8AC3E}">
        <p14:creationId xmlns:p14="http://schemas.microsoft.com/office/powerpoint/2010/main" val="1342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Teachers who are planning, teaching and assessing using the Western Australian Curriculum are already embedding the ICT skills students will use in online assessment. Capitalise on these opportunities to further develop relevant ICT skills without having to plan any additional learning programs or practice. Educators in</a:t>
            </a:r>
            <a:r>
              <a:rPr lang="en-AU" sz="1200" b="0" i="0" kern="1200" baseline="0" dirty="0" smtClean="0">
                <a:solidFill>
                  <a:schemeClr val="tx1"/>
                </a:solidFill>
                <a:effectLst/>
                <a:latin typeface="+mn-lt"/>
                <a:ea typeface="+mn-ea"/>
                <a:cs typeface="+mn-cs"/>
              </a:rPr>
              <a:t> Australia must also ensure they have proficient ICT skills to comply with AITSL teacher standards, this ensures our teachers are able to support </a:t>
            </a:r>
            <a:r>
              <a:rPr lang="en-AU" sz="1200" b="0" i="0" kern="1200" dirty="0" smtClean="0">
                <a:solidFill>
                  <a:schemeClr val="tx1"/>
                </a:solidFill>
                <a:effectLst/>
                <a:latin typeface="+mn-lt"/>
                <a:ea typeface="+mn-ea"/>
                <a:cs typeface="+mn-cs"/>
              </a:rPr>
              <a:t>to use contemporary practices that assist students to have positive experiences with online assessment. </a:t>
            </a:r>
            <a:endParaRPr lang="en-AU" dirty="0"/>
          </a:p>
        </p:txBody>
      </p:sp>
      <p:sp>
        <p:nvSpPr>
          <p:cNvPr id="4" name="Slide Number Placeholder 3"/>
          <p:cNvSpPr>
            <a:spLocks noGrp="1"/>
          </p:cNvSpPr>
          <p:nvPr>
            <p:ph type="sldNum" sz="quarter" idx="10"/>
          </p:nvPr>
        </p:nvSpPr>
        <p:spPr/>
        <p:txBody>
          <a:bodyPr/>
          <a:lstStyle/>
          <a:p>
            <a:fld id="{880CE118-E78B-47C3-8E8E-BCA783219E36}" type="slidenum">
              <a:rPr lang="en-AU" smtClean="0"/>
              <a:t>9</a:t>
            </a:fld>
            <a:endParaRPr lang="en-AU"/>
          </a:p>
        </p:txBody>
      </p:sp>
    </p:spTree>
    <p:extLst>
      <p:ext uri="{BB962C8B-B14F-4D97-AF65-F5344CB8AC3E}">
        <p14:creationId xmlns:p14="http://schemas.microsoft.com/office/powerpoint/2010/main" val="60053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Schools support students to develop ICT general capability skills in the Western Australian Curriculum. Building ICT capability involves students learning to use ICT effectively in all subjects, learning areas and year levels.</a:t>
            </a:r>
          </a:p>
          <a:p>
            <a:r>
              <a:rPr lang="en-AU" sz="1200" b="0" i="0" kern="1200" dirty="0" smtClean="0">
                <a:solidFill>
                  <a:schemeClr val="tx1"/>
                </a:solidFill>
                <a:effectLst/>
                <a:latin typeface="+mn-lt"/>
                <a:ea typeface="+mn-ea"/>
                <a:cs typeface="+mn-cs"/>
              </a:rPr>
              <a:t>The skills needed for online assessment are developed when students read, plan and compose digital texts, use headsets, manipulate objects, and navigate on screen. </a:t>
            </a:r>
          </a:p>
          <a:p>
            <a:endParaRPr lang="en-AU" dirty="0"/>
          </a:p>
        </p:txBody>
      </p:sp>
      <p:sp>
        <p:nvSpPr>
          <p:cNvPr id="4" name="Slide Number Placeholder 3"/>
          <p:cNvSpPr>
            <a:spLocks noGrp="1"/>
          </p:cNvSpPr>
          <p:nvPr>
            <p:ph type="sldNum" sz="quarter" idx="10"/>
          </p:nvPr>
        </p:nvSpPr>
        <p:spPr/>
        <p:txBody>
          <a:bodyPr/>
          <a:lstStyle/>
          <a:p>
            <a:fld id="{79E2A843-93A9-4710-AFB2-50211D4CB821}" type="slidenum">
              <a:rPr lang="en-AU" smtClean="0"/>
              <a:t>11</a:t>
            </a:fld>
            <a:endParaRPr lang="en-AU" dirty="0"/>
          </a:p>
        </p:txBody>
      </p:sp>
    </p:spTree>
    <p:extLst>
      <p:ext uri="{BB962C8B-B14F-4D97-AF65-F5344CB8AC3E}">
        <p14:creationId xmlns:p14="http://schemas.microsoft.com/office/powerpoint/2010/main" val="350792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4616D56-E78B-4865-81C6-F4A0AB61ADC7}" type="datetimeFigureOut">
              <a:rPr lang="en-US"/>
              <a:pPr/>
              <a:t>4/1/2019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36C04B6E-0F33-4FF1-AE93-3105C2259CFE}" type="slidenum">
              <a:rPr lang="en-US"/>
              <a:pPr/>
              <a:t>‹#›</a:t>
            </a:fld>
            <a:endParaRPr lang="en-US" dirty="0"/>
          </a:p>
        </p:txBody>
      </p:sp>
    </p:spTree>
    <p:extLst>
      <p:ext uri="{BB962C8B-B14F-4D97-AF65-F5344CB8AC3E}">
        <p14:creationId xmlns:p14="http://schemas.microsoft.com/office/powerpoint/2010/main" val="3663574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6CAE0BB9-FA76-4273-A3AE-2CB929CFBA2B}" type="datetimeFigureOut">
              <a:rPr lang="en-US"/>
              <a:pPr/>
              <a:t>4/1/2019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3D33D35-565E-4F2F-A09D-68F71C30CA0B}" type="slidenum">
              <a:rPr lang="en-US"/>
              <a:pPr/>
              <a:t>‹#›</a:t>
            </a:fld>
            <a:endParaRPr lang="en-US" dirty="0"/>
          </a:p>
        </p:txBody>
      </p:sp>
    </p:spTree>
    <p:extLst>
      <p:ext uri="{BB962C8B-B14F-4D97-AF65-F5344CB8AC3E}">
        <p14:creationId xmlns:p14="http://schemas.microsoft.com/office/powerpoint/2010/main" val="386149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EB9A243B-3225-4872-8A70-F1071FC3F40B}" type="datetimeFigureOut">
              <a:rPr lang="en-US"/>
              <a:pPr/>
              <a:t>4/1/2019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5CDF871-8408-4C4F-A5C4-671745F5C36D}" type="slidenum">
              <a:rPr lang="en-US"/>
              <a:pPr/>
              <a:t>‹#›</a:t>
            </a:fld>
            <a:endParaRPr lang="en-US" dirty="0"/>
          </a:p>
        </p:txBody>
      </p:sp>
    </p:spTree>
    <p:extLst>
      <p:ext uri="{BB962C8B-B14F-4D97-AF65-F5344CB8AC3E}">
        <p14:creationId xmlns:p14="http://schemas.microsoft.com/office/powerpoint/2010/main" val="217329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fld id="{6E4BF250-6218-4E41-97C4-23D1379578B3}" type="datetimeFigureOut">
              <a:rPr lang="en-US"/>
              <a:pPr/>
              <a:t>4/1/2019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F35CCEC-C391-432F-AEA1-A5FA2B00D3FF}" type="slidenum">
              <a:rPr lang="en-US"/>
              <a:pPr/>
              <a:t>‹#›</a:t>
            </a:fld>
            <a:endParaRPr lang="en-US" dirty="0"/>
          </a:p>
        </p:txBody>
      </p:sp>
      <p:sp>
        <p:nvSpPr>
          <p:cNvPr id="7" name="Content Placeholder 2"/>
          <p:cNvSpPr>
            <a:spLocks noGrp="1"/>
          </p:cNvSpPr>
          <p:nvPr userDrawn="1"/>
        </p:nvSpPr>
        <p:spPr>
          <a:xfrm>
            <a:off x="457200" y="1578279"/>
            <a:ext cx="8229600" cy="43932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lumMod val="50000"/>
                  </a:schemeClr>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AU" dirty="0"/>
          </a:p>
        </p:txBody>
      </p:sp>
      <p:sp>
        <p:nvSpPr>
          <p:cNvPr id="10" name="Title 1"/>
          <p:cNvSpPr>
            <a:spLocks noGrp="1"/>
          </p:cNvSpPr>
          <p:nvPr>
            <p:ph type="title" idx="4294967295"/>
          </p:nvPr>
        </p:nvSpPr>
        <p:spPr>
          <a:xfrm>
            <a:off x="536575" y="71438"/>
            <a:ext cx="8229600" cy="1143000"/>
          </a:xfrm>
        </p:spPr>
        <p:txBody>
          <a:bodyPr/>
          <a:lstStyle/>
          <a:p>
            <a:pPr algn="l" eaLnBrk="1" hangingPunct="1"/>
            <a:r>
              <a:rPr lang="en-US" sz="3600" b="1" dirty="0" smtClean="0">
                <a:solidFill>
                  <a:schemeClr val="bg1"/>
                </a:solidFill>
                <a:latin typeface="Arial" pitchFamily="34" charset="0"/>
                <a:cs typeface="Arial" pitchFamily="34" charset="0"/>
              </a:rPr>
              <a:t>Heading</a:t>
            </a:r>
          </a:p>
        </p:txBody>
      </p:sp>
    </p:spTree>
    <p:extLst>
      <p:ext uri="{BB962C8B-B14F-4D97-AF65-F5344CB8AC3E}">
        <p14:creationId xmlns:p14="http://schemas.microsoft.com/office/powerpoint/2010/main" val="32670863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fld id="{E162F9B4-689F-4254-8863-D6B6B320D82B}" type="datetimeFigureOut">
              <a:rPr lang="en-US"/>
              <a:pPr/>
              <a:t>4/1/2019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5AFB92B0-CDD0-4867-8B69-E32876D6103D}" type="slidenum">
              <a:rPr lang="en-US"/>
              <a:pPr/>
              <a:t>‹#›</a:t>
            </a:fld>
            <a:endParaRPr lang="en-US" dirty="0"/>
          </a:p>
        </p:txBody>
      </p:sp>
    </p:spTree>
    <p:extLst>
      <p:ext uri="{BB962C8B-B14F-4D97-AF65-F5344CB8AC3E}">
        <p14:creationId xmlns:p14="http://schemas.microsoft.com/office/powerpoint/2010/main" val="215879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fld id="{245C31D0-DBA6-4E36-A7D7-6BF41EB2B1EB}" type="datetimeFigureOut">
              <a:rPr lang="en-US"/>
              <a:pPr/>
              <a:t>4/1/2019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ADE2712B-5622-4A3F-84D8-A76F9354DA36}" type="slidenum">
              <a:rPr lang="en-US"/>
              <a:pPr/>
              <a:t>‹#›</a:t>
            </a:fld>
            <a:endParaRPr lang="en-US" dirty="0"/>
          </a:p>
        </p:txBody>
      </p:sp>
    </p:spTree>
    <p:extLst>
      <p:ext uri="{BB962C8B-B14F-4D97-AF65-F5344CB8AC3E}">
        <p14:creationId xmlns:p14="http://schemas.microsoft.com/office/powerpoint/2010/main" val="188249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fld id="{853DC39B-858C-4255-87E0-CC1910B71CD4}" type="datetimeFigureOut">
              <a:rPr lang="en-US"/>
              <a:pPr/>
              <a:t>4/1/2019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3F322B69-CEB7-4041-8128-553B048504DD}" type="slidenum">
              <a:rPr lang="en-US"/>
              <a:pPr/>
              <a:t>‹#›</a:t>
            </a:fld>
            <a:endParaRPr lang="en-US" dirty="0"/>
          </a:p>
        </p:txBody>
      </p:sp>
    </p:spTree>
    <p:extLst>
      <p:ext uri="{BB962C8B-B14F-4D97-AF65-F5344CB8AC3E}">
        <p14:creationId xmlns:p14="http://schemas.microsoft.com/office/powerpoint/2010/main" val="180923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024A381-0633-450C-AB1D-9D71D4FFB73B}" type="datetimeFigureOut">
              <a:rPr lang="en-US"/>
              <a:pPr/>
              <a:t>4/1/2019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3F638EE7-D4A6-4676-8A2F-14F12E5C04BB}" type="slidenum">
              <a:rPr lang="en-US"/>
              <a:pPr/>
              <a:t>‹#›</a:t>
            </a:fld>
            <a:endParaRPr lang="en-US" dirty="0"/>
          </a:p>
        </p:txBody>
      </p:sp>
    </p:spTree>
    <p:extLst>
      <p:ext uri="{BB962C8B-B14F-4D97-AF65-F5344CB8AC3E}">
        <p14:creationId xmlns:p14="http://schemas.microsoft.com/office/powerpoint/2010/main" val="43498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B4CC812-8197-44E1-828C-7798DBBA7AC9}" type="datetimeFigureOut">
              <a:rPr lang="en-US"/>
              <a:pPr/>
              <a:t>4/1/2019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C394B2CC-4EDD-4AB5-84E3-542980DEA285}" type="slidenum">
              <a:rPr lang="en-US"/>
              <a:pPr/>
              <a:t>‹#›</a:t>
            </a:fld>
            <a:endParaRPr lang="en-US" dirty="0"/>
          </a:p>
        </p:txBody>
      </p:sp>
    </p:spTree>
    <p:extLst>
      <p:ext uri="{BB962C8B-B14F-4D97-AF65-F5344CB8AC3E}">
        <p14:creationId xmlns:p14="http://schemas.microsoft.com/office/powerpoint/2010/main" val="428532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DEE2C755-D487-4198-93C7-DC638A5BCF4B}" type="datetimeFigureOut">
              <a:rPr lang="en-US"/>
              <a:pPr/>
              <a:t>4/1/2019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2B445399-BD79-4A31-AEDB-B90BD1AA9C0D}" type="slidenum">
              <a:rPr lang="en-US"/>
              <a:pPr/>
              <a:t>‹#›</a:t>
            </a:fld>
            <a:endParaRPr lang="en-US" dirty="0"/>
          </a:p>
        </p:txBody>
      </p:sp>
    </p:spTree>
    <p:extLst>
      <p:ext uri="{BB962C8B-B14F-4D97-AF65-F5344CB8AC3E}">
        <p14:creationId xmlns:p14="http://schemas.microsoft.com/office/powerpoint/2010/main" val="920826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C5B15501-7CE5-422D-B530-69132E3B6DA3}" type="datetimeFigureOut">
              <a:rPr lang="en-US"/>
              <a:pPr/>
              <a:t>4/1/2019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C054E513-E8BA-4FD6-9B90-0912E1AB870B}" type="slidenum">
              <a:rPr lang="en-US"/>
              <a:pPr/>
              <a:t>‹#›</a:t>
            </a:fld>
            <a:endParaRPr lang="en-US" dirty="0"/>
          </a:p>
        </p:txBody>
      </p:sp>
    </p:spTree>
    <p:extLst>
      <p:ext uri="{BB962C8B-B14F-4D97-AF65-F5344CB8AC3E}">
        <p14:creationId xmlns:p14="http://schemas.microsoft.com/office/powerpoint/2010/main" val="269620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DB6BC6F-C4D8-4BEF-9296-867C588EC95C}" type="datetimeFigureOut">
              <a:rPr lang="en-US"/>
              <a:pPr/>
              <a:t>4/1/2019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5E3AC33-4655-4A8C-9FFA-5838E2C6CF5F}"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hyperlink" Target="http://nap.edu.au/online-assessment/naplan-online/naplan-online-public-demonstration-sit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nap.edu.au/online-assessment/public-demonstration-sit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hyperlink" Target="https://www.nap.edu.au/online-assessment/naplan-online/naplan-online-public-demonstration-site" TargetMode="External"/><Relationship Id="rId4" Type="http://schemas.openxmlformats.org/officeDocument/2006/relationships/hyperlink" Target="http://www.nap.edu.au/"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nap.edu.au/online-assessment/FAQ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nap.edu.au/resources-new"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nap.edu.au/docs/default-source/default-document-library/faq_comparability-of-paper-and-online-naplan-tests.pdf?sfvrsn=2" TargetMode="External"/><Relationship Id="rId3" Type="http://schemas.openxmlformats.org/officeDocument/2006/relationships/hyperlink" Target="https://www.nap.edu.au/docs/default-source/resources/moving_naplan_online_-_acara_research_and_findings_-_fact_sheet_file_main.pdf" TargetMode="External"/><Relationship Id="rId7" Type="http://schemas.openxmlformats.org/officeDocument/2006/relationships/hyperlink" Target="http://nap.edu.au/docs/default-source/default-document-library/naplan-writing-test-faq.pdf?sfvrsn=2" TargetMode="External"/><Relationship Id="rId12" Type="http://schemas.openxmlformats.org/officeDocument/2006/relationships/hyperlink" Target="https://www.digitaltechnologieshub.edu.a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nap.edu.au/docs/default-source/default-document-library/tailored-testing-fact-sheet.pdf?sfvrsn=2" TargetMode="External"/><Relationship Id="rId11" Type="http://schemas.openxmlformats.org/officeDocument/2006/relationships/hyperlink" Target="http://nap.edu.au/docs/default-source/default-document-library/naplan-online-and-protecting-privacy-infographic.pdf?sfvrsn=2" TargetMode="External"/><Relationship Id="rId5" Type="http://schemas.openxmlformats.org/officeDocument/2006/relationships/hyperlink" Target="https://www.nap.edu.au/docs/default-source/default-document-library/naplan-online-technical-requirements.pdf?sfvrsn=0" TargetMode="External"/><Relationship Id="rId10" Type="http://schemas.openxmlformats.org/officeDocument/2006/relationships/hyperlink" Target="http://nap.edu.au/docs/default-source/default-document-library/naplan-online-test-window.pdf?sfvrsn=2" TargetMode="External"/><Relationship Id="rId4" Type="http://schemas.openxmlformats.org/officeDocument/2006/relationships/hyperlink" Target="http://nap.edu.au/docs/default-source/resources/fact_sheet_nap_small_scale_tests.pdf" TargetMode="External"/><Relationship Id="rId9" Type="http://schemas.openxmlformats.org/officeDocument/2006/relationships/hyperlink" Target="http://nap.edu.au/docs/default-source/default-document-library/naplan-online---a-better-assessment-for-all444d04344b146909a44fff0000c50d63.pdf?sfvrsn=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nap.edu.au/online-assessment/research-and-development/tailored-tes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133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6"/>
          <p:cNvSpPr txBox="1">
            <a:spLocks noChangeArrowheads="1"/>
          </p:cNvSpPr>
          <p:nvPr/>
        </p:nvSpPr>
        <p:spPr bwMode="auto">
          <a:xfrm>
            <a:off x="2436812" y="5035987"/>
            <a:ext cx="468920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500" b="1" dirty="0" smtClean="0">
                <a:solidFill>
                  <a:schemeClr val="bg1"/>
                </a:solidFill>
                <a:latin typeface="Arial" pitchFamily="34" charset="0"/>
                <a:cs typeface="Arial" pitchFamily="34" charset="0"/>
              </a:rPr>
              <a:t>NAPLAN Online </a:t>
            </a:r>
            <a:r>
              <a:rPr lang="en-US" sz="3500" b="1" dirty="0" smtClean="0">
                <a:solidFill>
                  <a:schemeClr val="bg1"/>
                </a:solidFill>
                <a:latin typeface="Arial" pitchFamily="34" charset="0"/>
                <a:cs typeface="Arial" pitchFamily="34" charset="0"/>
              </a:rPr>
              <a:t>2019</a:t>
            </a:r>
            <a:endParaRPr lang="en-US" sz="3500" b="1" dirty="0" smtClean="0">
              <a:solidFill>
                <a:schemeClr val="bg1"/>
              </a:solidFill>
              <a:latin typeface="Arial" pitchFamily="34" charset="0"/>
              <a:cs typeface="Arial" pitchFamily="34" charset="0"/>
            </a:endParaRPr>
          </a:p>
          <a:p>
            <a:pPr algn="ctr" eaLnBrk="1" hangingPunct="1"/>
            <a:r>
              <a:rPr lang="en-US" sz="3500" b="1" dirty="0" smtClean="0">
                <a:solidFill>
                  <a:schemeClr val="bg1"/>
                </a:solidFill>
                <a:latin typeface="Arial" pitchFamily="34" charset="0"/>
                <a:cs typeface="Arial" pitchFamily="34" charset="0"/>
              </a:rPr>
              <a:t>Parent information</a:t>
            </a:r>
            <a:endParaRPr lang="en-US" sz="3500" b="1" dirty="0">
              <a:solidFill>
                <a:schemeClr val="bg1"/>
              </a:solidFill>
              <a:latin typeface="Arial" pitchFamily="34" charset="0"/>
              <a:cs typeface="Arial" pitchFamily="34" charset="0"/>
            </a:endParaRPr>
          </a:p>
        </p:txBody>
      </p:sp>
      <p:pic>
        <p:nvPicPr>
          <p:cNvPr id="4098" name="Picture 2" descr="Image result for nsw dec logo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53" y="381000"/>
            <a:ext cx="3577389" cy="10714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l"/>
            <a:r>
              <a:rPr lang="en-AU" dirty="0" smtClean="0">
                <a:solidFill>
                  <a:srgbClr val="FF0000"/>
                </a:solidFill>
                <a:latin typeface="Arial" pitchFamily="34" charset="0"/>
                <a:cs typeface="Arial" pitchFamily="34" charset="0"/>
              </a:rPr>
              <a:t>ICT skills</a:t>
            </a:r>
            <a:endParaRPr lang="en-AU" dirty="0">
              <a:solidFill>
                <a:srgbClr val="FF0000"/>
              </a:solidFill>
              <a:latin typeface="Arial" pitchFamily="34" charset="0"/>
              <a:cs typeface="Arial" pitchFamily="34" charset="0"/>
            </a:endParaRPr>
          </a:p>
        </p:txBody>
      </p:sp>
      <p:sp>
        <p:nvSpPr>
          <p:cNvPr id="3" name="Rectangle 2"/>
          <p:cNvSpPr/>
          <p:nvPr/>
        </p:nvSpPr>
        <p:spPr>
          <a:xfrm>
            <a:off x="294362" y="1603624"/>
            <a:ext cx="4572000" cy="4131900"/>
          </a:xfrm>
          <a:prstGeom prst="rect">
            <a:avLst/>
          </a:prstGeom>
        </p:spPr>
        <p:txBody>
          <a:bodyPr>
            <a:spAutoFit/>
          </a:bodyPr>
          <a:lstStyle/>
          <a:p>
            <a:pPr marL="525780" lvl="1" indent="-342900">
              <a:spcAft>
                <a:spcPts val="900"/>
              </a:spcAft>
              <a:buFont typeface="Arial" pitchFamily="34" charset="0"/>
              <a:buChar char="•"/>
            </a:pPr>
            <a:r>
              <a:rPr lang="en-AU" sz="2400" dirty="0">
                <a:latin typeface="Arial" pitchFamily="34" charset="0"/>
                <a:cs typeface="Arial" pitchFamily="34" charset="0"/>
              </a:rPr>
              <a:t>General Capabilities and Technologies Curriculum are separate distinct entities</a:t>
            </a:r>
          </a:p>
          <a:p>
            <a:pPr marL="525780" lvl="1" indent="-342900">
              <a:spcAft>
                <a:spcPts val="900"/>
              </a:spcAft>
              <a:buFont typeface="Arial" pitchFamily="34" charset="0"/>
              <a:buChar char="•"/>
            </a:pPr>
            <a:r>
              <a:rPr lang="en-AU" sz="2400" dirty="0">
                <a:latin typeface="Arial" pitchFamily="34" charset="0"/>
                <a:cs typeface="Arial" pitchFamily="34" charset="0"/>
              </a:rPr>
              <a:t>Technologies Curriculum has two strands Design and Digital</a:t>
            </a:r>
          </a:p>
          <a:p>
            <a:pPr marL="525780" lvl="1" indent="-342900">
              <a:spcAft>
                <a:spcPts val="900"/>
              </a:spcAft>
              <a:buFont typeface="Arial" pitchFamily="34" charset="0"/>
              <a:buChar char="•"/>
            </a:pPr>
            <a:r>
              <a:rPr lang="en-AU" sz="2400" dirty="0">
                <a:latin typeface="Arial" pitchFamily="34" charset="0"/>
                <a:cs typeface="Arial" pitchFamily="34" charset="0"/>
              </a:rPr>
              <a:t>Both share Create Solutions skill set</a:t>
            </a:r>
          </a:p>
          <a:p>
            <a:pPr marL="525780" lvl="1" indent="-342900">
              <a:spcAft>
                <a:spcPts val="900"/>
              </a:spcAft>
              <a:buFont typeface="Arial" pitchFamily="34" charset="0"/>
              <a:buChar char="•"/>
            </a:pPr>
            <a:r>
              <a:rPr lang="en-AU" sz="2400" b="1" dirty="0">
                <a:latin typeface="Arial" pitchFamily="34" charset="0"/>
                <a:cs typeface="Arial" pitchFamily="34" charset="0"/>
              </a:rPr>
              <a:t>Integration is crucial to success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362" y="1564405"/>
            <a:ext cx="3932237" cy="385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883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1835150"/>
            <a:ext cx="4792663"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046" y="0"/>
            <a:ext cx="2005099" cy="1127668"/>
          </a:xfrm>
          <a:prstGeom prst="rect">
            <a:avLst/>
          </a:prstGeom>
        </p:spPr>
      </p:pic>
      <p:sp>
        <p:nvSpPr>
          <p:cNvPr id="4" name="Oval 3"/>
          <p:cNvSpPr/>
          <p:nvPr/>
        </p:nvSpPr>
        <p:spPr>
          <a:xfrm>
            <a:off x="1085978" y="4131153"/>
            <a:ext cx="2326801" cy="22830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 name="TextBox 1"/>
          <p:cNvSpPr txBox="1"/>
          <p:nvPr/>
        </p:nvSpPr>
        <p:spPr>
          <a:xfrm>
            <a:off x="1481958" y="4803337"/>
            <a:ext cx="1797269" cy="938719"/>
          </a:xfrm>
          <a:prstGeom prst="rect">
            <a:avLst/>
          </a:prstGeom>
          <a:noFill/>
        </p:spPr>
        <p:txBody>
          <a:bodyPr wrap="square" rtlCol="0">
            <a:spAutoFit/>
          </a:bodyPr>
          <a:lstStyle/>
          <a:p>
            <a:pPr algn="ctr"/>
            <a:r>
              <a:rPr lang="en-AU" sz="1100" dirty="0" smtClean="0">
                <a:latin typeface="Arial" panose="020B0604020202020204" pitchFamily="34" charset="0"/>
                <a:cs typeface="Arial" panose="020B0604020202020204" pitchFamily="34" charset="0"/>
              </a:rPr>
              <a:t>Students are familiar and confident with the devices they will be using for NAPLAN Online assessment.</a:t>
            </a:r>
            <a:endParaRPr lang="en-AU" sz="1100" dirty="0">
              <a:latin typeface="Arial" panose="020B0604020202020204" pitchFamily="34" charset="0"/>
              <a:cs typeface="Arial" panose="020B0604020202020204" pitchFamily="34" charset="0"/>
            </a:endParaRPr>
          </a:p>
        </p:txBody>
      </p:sp>
      <p:sp>
        <p:nvSpPr>
          <p:cNvPr id="6" name="Oval 5"/>
          <p:cNvSpPr/>
          <p:nvPr/>
        </p:nvSpPr>
        <p:spPr>
          <a:xfrm>
            <a:off x="5880537" y="591423"/>
            <a:ext cx="2584105" cy="2660214"/>
          </a:xfrm>
          <a:prstGeom prst="ellipse">
            <a:avLst/>
          </a:prstGeom>
          <a:gradFill flip="none" rotWithShape="1">
            <a:gsLst>
              <a:gs pos="0">
                <a:schemeClr val="accent5">
                  <a:tint val="100000"/>
                  <a:shade val="100000"/>
                  <a:satMod val="130000"/>
                  <a:lumMod val="72000"/>
                </a:schemeClr>
              </a:gs>
              <a:gs pos="100000">
                <a:schemeClr val="accent5">
                  <a:tint val="50000"/>
                  <a:shade val="100000"/>
                  <a:satMod val="350000"/>
                </a:schemeClr>
              </a:gs>
            </a:gsLst>
            <a:lin ang="189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8" name="Oval 7"/>
          <p:cNvSpPr/>
          <p:nvPr/>
        </p:nvSpPr>
        <p:spPr>
          <a:xfrm>
            <a:off x="74978" y="170789"/>
            <a:ext cx="1769588" cy="1768963"/>
          </a:xfrm>
          <a:prstGeom prst="ellipse">
            <a:avLst/>
          </a:prstGeom>
          <a:solidFill>
            <a:schemeClr val="accent5">
              <a:tint val="100000"/>
              <a:shade val="100000"/>
              <a:satMod val="13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7" name="TextBox 6"/>
          <p:cNvSpPr txBox="1"/>
          <p:nvPr/>
        </p:nvSpPr>
        <p:spPr>
          <a:xfrm>
            <a:off x="5959364" y="1331894"/>
            <a:ext cx="2426450" cy="1215717"/>
          </a:xfrm>
          <a:prstGeom prst="rect">
            <a:avLst/>
          </a:prstGeom>
          <a:noFill/>
        </p:spPr>
        <p:txBody>
          <a:bodyPr wrap="square" rtlCol="0">
            <a:spAutoFit/>
          </a:bodyPr>
          <a:lstStyle/>
          <a:p>
            <a:pPr lvl="0" algn="ctr"/>
            <a:r>
              <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rPr>
              <a:t>Support students </a:t>
            </a:r>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to become familiar with the NAPLAN Online assessment platform and confident with technology-enhanced questions.</a:t>
            </a:r>
          </a:p>
          <a:p>
            <a:endParaRPr lang="en-AU" dirty="0"/>
          </a:p>
        </p:txBody>
      </p:sp>
      <p:sp>
        <p:nvSpPr>
          <p:cNvPr id="9" name="TextBox 8"/>
          <p:cNvSpPr txBox="1"/>
          <p:nvPr/>
        </p:nvSpPr>
        <p:spPr>
          <a:xfrm>
            <a:off x="74978" y="834608"/>
            <a:ext cx="1780737" cy="430887"/>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 </a:t>
            </a:r>
            <a:r>
              <a:rPr lang="en-AU" sz="1100" dirty="0" smtClean="0">
                <a:latin typeface="Arial" panose="020B0604020202020204" pitchFamily="34" charset="0"/>
                <a:cs typeface="Arial" panose="020B0604020202020204" pitchFamily="34" charset="0"/>
              </a:rPr>
              <a:t>Students </a:t>
            </a:r>
            <a:r>
              <a:rPr lang="en-AU" sz="1100" dirty="0">
                <a:latin typeface="Arial" panose="020B0604020202020204" pitchFamily="34" charset="0"/>
                <a:cs typeface="Arial" panose="020B0604020202020204" pitchFamily="34" charset="0"/>
              </a:rPr>
              <a:t>read, plan and compose digital </a:t>
            </a:r>
            <a:r>
              <a:rPr lang="en-AU" sz="1100" dirty="0" smtClean="0">
                <a:latin typeface="Arial" panose="020B0604020202020204" pitchFamily="34" charset="0"/>
                <a:cs typeface="Arial" panose="020B0604020202020204" pitchFamily="34" charset="0"/>
              </a:rPr>
              <a:t>texts. </a:t>
            </a:r>
            <a:endParaRPr lang="en-AU" sz="1100" dirty="0">
              <a:latin typeface="Arial" panose="020B0604020202020204" pitchFamily="34" charset="0"/>
              <a:cs typeface="Arial" panose="020B0604020202020204" pitchFamily="34" charset="0"/>
            </a:endParaRPr>
          </a:p>
        </p:txBody>
      </p:sp>
      <p:sp>
        <p:nvSpPr>
          <p:cNvPr id="11" name="Oval 10"/>
          <p:cNvSpPr/>
          <p:nvPr/>
        </p:nvSpPr>
        <p:spPr>
          <a:xfrm>
            <a:off x="6085490" y="3881305"/>
            <a:ext cx="1985734" cy="199923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a:p>
        </p:txBody>
      </p:sp>
      <p:sp>
        <p:nvSpPr>
          <p:cNvPr id="13" name="Oval 12"/>
          <p:cNvSpPr/>
          <p:nvPr/>
        </p:nvSpPr>
        <p:spPr>
          <a:xfrm>
            <a:off x="1664047" y="591423"/>
            <a:ext cx="2326801" cy="2283089"/>
          </a:xfrm>
          <a:prstGeom prst="ellipse">
            <a:avLst/>
          </a:prstGeom>
          <a:gradFill flip="none" rotWithShape="1">
            <a:gsLst>
              <a:gs pos="0">
                <a:schemeClr val="accent5">
                  <a:tint val="100000"/>
                  <a:shade val="100000"/>
                  <a:satMod val="130000"/>
                </a:schemeClr>
              </a:gs>
              <a:gs pos="100000">
                <a:schemeClr val="accent5">
                  <a:tint val="50000"/>
                  <a:shade val="100000"/>
                  <a:satMod val="350000"/>
                </a:schemeClr>
              </a:gs>
            </a:gsLst>
            <a:lin ang="189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10" name="TextBox 9"/>
          <p:cNvSpPr txBox="1"/>
          <p:nvPr/>
        </p:nvSpPr>
        <p:spPr>
          <a:xfrm>
            <a:off x="1940636" y="1294385"/>
            <a:ext cx="1773621" cy="877163"/>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Students use headsets, manipulate objects, and navigate on </a:t>
            </a:r>
            <a:r>
              <a:rPr lang="en-AU" sz="1100" dirty="0" smtClean="0">
                <a:latin typeface="Arial" panose="020B0604020202020204" pitchFamily="34" charset="0"/>
                <a:cs typeface="Arial" panose="020B0604020202020204" pitchFamily="34" charset="0"/>
              </a:rPr>
              <a:t>screen.</a:t>
            </a:r>
            <a:endParaRPr lang="en-AU" sz="1100" dirty="0">
              <a:latin typeface="Arial" panose="020B0604020202020204" pitchFamily="34" charset="0"/>
              <a:cs typeface="Arial" panose="020B0604020202020204" pitchFamily="34" charset="0"/>
            </a:endParaRPr>
          </a:p>
          <a:p>
            <a:endParaRPr lang="en-AU" dirty="0"/>
          </a:p>
        </p:txBody>
      </p:sp>
      <p:sp>
        <p:nvSpPr>
          <p:cNvPr id="12" name="TextBox 11"/>
          <p:cNvSpPr txBox="1"/>
          <p:nvPr/>
        </p:nvSpPr>
        <p:spPr>
          <a:xfrm>
            <a:off x="6273954" y="4508937"/>
            <a:ext cx="1797269" cy="1046440"/>
          </a:xfrm>
          <a:prstGeom prst="rect">
            <a:avLst/>
          </a:prstGeom>
          <a:noFill/>
        </p:spPr>
        <p:txBody>
          <a:bodyPr wrap="square" rtlCol="0">
            <a:spAutoFit/>
          </a:bodyPr>
          <a:lstStyle/>
          <a:p>
            <a:pPr>
              <a:spcBef>
                <a:spcPts val="0"/>
              </a:spcBef>
              <a:buClr>
                <a:schemeClr val="dk1"/>
              </a:buClr>
              <a:buSzPct val="100000"/>
            </a:pPr>
            <a:r>
              <a:rPr lang="en-AU" sz="1100" dirty="0">
                <a:solidFill>
                  <a:schemeClr val="dk1"/>
                </a:solidFill>
                <a:latin typeface="Arial" panose="020B0604020202020204" pitchFamily="34" charset="0"/>
                <a:cs typeface="Arial" panose="020B0604020202020204" pitchFamily="34" charset="0"/>
              </a:rPr>
              <a:t>Managing and operating ICT - students use software to manage digital data.</a:t>
            </a:r>
          </a:p>
          <a:p>
            <a:endParaRPr lang="en-AU" dirty="0"/>
          </a:p>
        </p:txBody>
      </p:sp>
      <p:sp>
        <p:nvSpPr>
          <p:cNvPr id="15" name="Oval 14"/>
          <p:cNvSpPr/>
          <p:nvPr/>
        </p:nvSpPr>
        <p:spPr>
          <a:xfrm>
            <a:off x="335127" y="1939752"/>
            <a:ext cx="1769588" cy="1768963"/>
          </a:xfrm>
          <a:prstGeom prst="ellipse">
            <a:avLst/>
          </a:prstGeom>
          <a:solidFill>
            <a:schemeClr val="accent5">
              <a:tint val="100000"/>
              <a:shade val="100000"/>
              <a:satMod val="13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14" name="TextBox 13"/>
          <p:cNvSpPr txBox="1"/>
          <p:nvPr/>
        </p:nvSpPr>
        <p:spPr>
          <a:xfrm>
            <a:off x="599090" y="2171548"/>
            <a:ext cx="1341546" cy="369332"/>
          </a:xfrm>
          <a:prstGeom prst="rect">
            <a:avLst/>
          </a:prstGeom>
          <a:noFill/>
        </p:spPr>
        <p:txBody>
          <a:bodyPr wrap="square" rtlCol="0">
            <a:spAutoFit/>
          </a:bodyPr>
          <a:lstStyle/>
          <a:p>
            <a:endParaRPr lang="en-AU" dirty="0"/>
          </a:p>
        </p:txBody>
      </p:sp>
      <p:sp>
        <p:nvSpPr>
          <p:cNvPr id="16" name="TextBox 15"/>
          <p:cNvSpPr txBox="1"/>
          <p:nvPr/>
        </p:nvSpPr>
        <p:spPr>
          <a:xfrm>
            <a:off x="599090" y="2356214"/>
            <a:ext cx="1341546" cy="369332"/>
          </a:xfrm>
          <a:prstGeom prst="rect">
            <a:avLst/>
          </a:prstGeom>
          <a:noFill/>
        </p:spPr>
        <p:txBody>
          <a:bodyPr wrap="square" rtlCol="0">
            <a:spAutoFit/>
          </a:bodyPr>
          <a:lstStyle/>
          <a:p>
            <a:endParaRPr lang="en-AU" dirty="0"/>
          </a:p>
        </p:txBody>
      </p:sp>
      <p:sp>
        <p:nvSpPr>
          <p:cNvPr id="18" name="Oval 17"/>
          <p:cNvSpPr/>
          <p:nvPr/>
        </p:nvSpPr>
        <p:spPr>
          <a:xfrm>
            <a:off x="4288222" y="4803337"/>
            <a:ext cx="1797268" cy="184464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AU"/>
          </a:p>
        </p:txBody>
      </p:sp>
      <p:sp>
        <p:nvSpPr>
          <p:cNvPr id="17" name="TextBox 16"/>
          <p:cNvSpPr txBox="1"/>
          <p:nvPr/>
        </p:nvSpPr>
        <p:spPr>
          <a:xfrm>
            <a:off x="4555440" y="5188058"/>
            <a:ext cx="1309331" cy="1107996"/>
          </a:xfrm>
          <a:prstGeom prst="rect">
            <a:avLst/>
          </a:prstGeom>
          <a:noFill/>
        </p:spPr>
        <p:txBody>
          <a:bodyPr wrap="square" rtlCol="0">
            <a:spAutoFit/>
          </a:bodyPr>
          <a:lstStyle/>
          <a:p>
            <a:pPr>
              <a:spcBef>
                <a:spcPts val="0"/>
              </a:spcBef>
              <a:buClr>
                <a:schemeClr val="dk1"/>
              </a:buClr>
              <a:buSzPct val="100000"/>
            </a:pPr>
            <a:r>
              <a:rPr lang="en-AU" sz="1100" dirty="0">
                <a:solidFill>
                  <a:schemeClr val="dk1"/>
                </a:solidFill>
                <a:latin typeface="Arial" panose="020B0604020202020204" pitchFamily="34" charset="0"/>
                <a:cs typeface="Arial" panose="020B0604020202020204" pitchFamily="34" charset="0"/>
              </a:rPr>
              <a:t>Creating with ICT - students use ICT to respond to questions and create solutions to tasks.</a:t>
            </a:r>
          </a:p>
        </p:txBody>
      </p:sp>
      <p:sp>
        <p:nvSpPr>
          <p:cNvPr id="19" name="TextBox 18"/>
          <p:cNvSpPr txBox="1"/>
          <p:nvPr/>
        </p:nvSpPr>
        <p:spPr>
          <a:xfrm>
            <a:off x="599090" y="2171548"/>
            <a:ext cx="1245476" cy="1277273"/>
          </a:xfrm>
          <a:prstGeom prst="rect">
            <a:avLst/>
          </a:prstGeom>
          <a:noFill/>
        </p:spPr>
        <p:txBody>
          <a:bodyPr wrap="square" rtlCol="0">
            <a:spAutoFit/>
          </a:bodyPr>
          <a:lstStyle/>
          <a:p>
            <a:r>
              <a:rPr lang="en-AU" sz="1100" dirty="0" smtClean="0">
                <a:latin typeface="Arial" panose="020B0604020202020204" pitchFamily="34" charset="0"/>
                <a:cs typeface="Arial" panose="020B0604020202020204" pitchFamily="34" charset="0"/>
              </a:rPr>
              <a:t>Students engage in opportunities to construct digital texts, with a skills focus on editing and formatting.</a:t>
            </a:r>
            <a:endParaRPr lang="en-AU"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54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p:cNvSpPr>
          <p:nvPr>
            <p:ph type="title" idx="4294967295"/>
          </p:nvPr>
        </p:nvSpPr>
        <p:spPr>
          <a:xfrm>
            <a:off x="0" y="276448"/>
            <a:ext cx="9144000" cy="754912"/>
          </a:xfrm>
          <a:prstGeom prst="rect">
            <a:avLst/>
          </a:prstGeom>
        </p:spPr>
        <p:txBody>
          <a:bodyPr/>
          <a:lstStyle/>
          <a:p>
            <a:r>
              <a:rPr lang="en-AU" sz="4000" dirty="0" smtClean="0">
                <a:solidFill>
                  <a:schemeClr val="bg1"/>
                </a:solidFill>
              </a:rPr>
              <a:t>Do your students have the following skills?</a:t>
            </a:r>
            <a:endParaRPr sz="4000" dirty="0">
              <a:solidFill>
                <a:schemeClr val="bg1"/>
              </a:solidFill>
            </a:endParaRPr>
          </a:p>
        </p:txBody>
      </p:sp>
      <p:pic>
        <p:nvPicPr>
          <p:cNvPr id="7170" name="Picture 2" descr="https://www.education.wa.edu.au/ed/4b7eb3"/>
          <p:cNvPicPr>
            <a:picLocks noChangeAspect="1" noChangeArrowheads="1"/>
          </p:cNvPicPr>
          <p:nvPr/>
        </p:nvPicPr>
        <p:blipFill rotWithShape="1">
          <a:blip r:embed="rId3">
            <a:extLst>
              <a:ext uri="{28A0092B-C50C-407E-A947-70E740481C1C}">
                <a14:useLocalDpi xmlns:a14="http://schemas.microsoft.com/office/drawing/2010/main" val="0"/>
              </a:ext>
            </a:extLst>
          </a:blip>
          <a:srcRect l="48914" b="7941"/>
          <a:stretch/>
        </p:blipFill>
        <p:spPr bwMode="auto">
          <a:xfrm>
            <a:off x="5284445" y="1269124"/>
            <a:ext cx="3859555" cy="4893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69123"/>
            <a:ext cx="5284446" cy="4893551"/>
          </a:xfrm>
          <a:prstGeom prst="rect">
            <a:avLst/>
          </a:prstGeom>
        </p:spPr>
      </p:pic>
      <p:sp>
        <p:nvSpPr>
          <p:cNvPr id="3" name="TextBox 2"/>
          <p:cNvSpPr txBox="1"/>
          <p:nvPr/>
        </p:nvSpPr>
        <p:spPr>
          <a:xfrm>
            <a:off x="6763407" y="1269123"/>
            <a:ext cx="2380593" cy="369332"/>
          </a:xfrm>
          <a:prstGeom prst="rect">
            <a:avLst/>
          </a:prstGeom>
          <a:noFill/>
        </p:spPr>
        <p:txBody>
          <a:bodyPr wrap="square" rtlCol="0">
            <a:spAutoFit/>
          </a:bodyPr>
          <a:lstStyle/>
          <a:p>
            <a:endParaRPr lang="en-AU" dirty="0"/>
          </a:p>
        </p:txBody>
      </p:sp>
      <p:sp>
        <p:nvSpPr>
          <p:cNvPr id="4" name="TextBox 3"/>
          <p:cNvSpPr txBox="1"/>
          <p:nvPr/>
        </p:nvSpPr>
        <p:spPr>
          <a:xfrm>
            <a:off x="-5927834" y="0"/>
            <a:ext cx="2790496" cy="369332"/>
          </a:xfrm>
          <a:prstGeom prst="rect">
            <a:avLst/>
          </a:prstGeom>
          <a:noFill/>
        </p:spPr>
        <p:txBody>
          <a:bodyPr wrap="square" rtlCol="0">
            <a:spAutoFit/>
          </a:bodyPr>
          <a:lstStyle/>
          <a:p>
            <a:endParaRPr lang="en-AU" dirty="0"/>
          </a:p>
        </p:txBody>
      </p:sp>
    </p:spTree>
    <p:extLst>
      <p:ext uri="{BB962C8B-B14F-4D97-AF65-F5344CB8AC3E}">
        <p14:creationId xmlns:p14="http://schemas.microsoft.com/office/powerpoint/2010/main" val="112953647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82" y="146594"/>
            <a:ext cx="9133517" cy="1143000"/>
          </a:xfrm>
        </p:spPr>
        <p:txBody>
          <a:bodyPr/>
          <a:lstStyle/>
          <a:p>
            <a:pPr algn="l"/>
            <a:r>
              <a:rPr lang="en-AU" sz="3200" dirty="0" smtClean="0">
                <a:solidFill>
                  <a:schemeClr val="bg1"/>
                </a:solidFill>
                <a:latin typeface="Arial" pitchFamily="34" charset="0"/>
                <a:cs typeface="Arial" pitchFamily="34" charset="0"/>
              </a:rPr>
              <a:t>How can I best prepare my child to complete NAPLAN Online?</a:t>
            </a:r>
            <a:endParaRPr lang="en-AU" sz="3200" dirty="0">
              <a:solidFill>
                <a:schemeClr val="bg1"/>
              </a:solidFill>
              <a:latin typeface="Arial" pitchFamily="34" charset="0"/>
              <a:cs typeface="Arial" pitchFamily="34" charset="0"/>
            </a:endParaRPr>
          </a:p>
        </p:txBody>
      </p:sp>
      <p:sp>
        <p:nvSpPr>
          <p:cNvPr id="4" name="TextBox 3"/>
          <p:cNvSpPr txBox="1"/>
          <p:nvPr/>
        </p:nvSpPr>
        <p:spPr>
          <a:xfrm>
            <a:off x="0" y="1498805"/>
            <a:ext cx="9081370" cy="4216539"/>
          </a:xfrm>
          <a:prstGeom prst="rect">
            <a:avLst/>
          </a:prstGeom>
          <a:noFill/>
        </p:spPr>
        <p:txBody>
          <a:bodyPr wrap="square" rtlCol="0">
            <a:spAutoFit/>
          </a:bodyPr>
          <a:lstStyle/>
          <a:p>
            <a:pPr marL="342900" indent="-342900">
              <a:buFont typeface="Arial" panose="020B0604020202020204" pitchFamily="34" charset="0"/>
              <a:buChar char="•"/>
            </a:pPr>
            <a:r>
              <a:rPr lang="en-AU" sz="2000" dirty="0"/>
              <a:t>Ensuring students are familiar with using devices, typing on them and navigating through programs is a part of students everyday learning and a requirement of the </a:t>
            </a:r>
            <a:r>
              <a:rPr lang="en-AU" sz="2000" dirty="0" smtClean="0">
                <a:solidFill>
                  <a:srgbClr val="FF0000"/>
                </a:solidFill>
              </a:rPr>
              <a:t>NSW </a:t>
            </a:r>
            <a:r>
              <a:rPr lang="en-AU" sz="2000" dirty="0" smtClean="0"/>
              <a:t>Curriculum</a:t>
            </a:r>
            <a:r>
              <a:rPr lang="en-AU" sz="2000" dirty="0" smtClean="0"/>
              <a:t>.</a:t>
            </a:r>
          </a:p>
          <a:p>
            <a:pPr marL="342900" indent="-342900">
              <a:buFont typeface="Arial" panose="020B0604020202020204" pitchFamily="34" charset="0"/>
              <a:buChar char="•"/>
            </a:pPr>
            <a:endParaRPr lang="en-AU" sz="2000" dirty="0"/>
          </a:p>
          <a:p>
            <a:pPr marL="342900" indent="-342900">
              <a:buFont typeface="Arial" panose="020B0604020202020204" pitchFamily="34" charset="0"/>
              <a:buChar char="•"/>
            </a:pPr>
            <a:r>
              <a:rPr lang="en-AU" sz="2000" dirty="0"/>
              <a:t>You can help your child become familiar with NAPLAN Online by accessing the </a:t>
            </a:r>
            <a:r>
              <a:rPr lang="en-AU" sz="2000" dirty="0">
                <a:hlinkClick r:id="rId3"/>
              </a:rPr>
              <a:t>public demonstration site</a:t>
            </a:r>
            <a:r>
              <a:rPr lang="en-AU" sz="2000" dirty="0"/>
              <a:t> on the NAP website. The demonstration site includes useful resources for schools to help students become familiar with the online test experience</a:t>
            </a:r>
            <a:r>
              <a:rPr lang="en-AU" sz="2000" dirty="0" smtClean="0"/>
              <a:t>.</a:t>
            </a:r>
          </a:p>
          <a:p>
            <a:pPr marL="342900" indent="-342900">
              <a:buFont typeface="Arial" panose="020B0604020202020204" pitchFamily="34" charset="0"/>
              <a:buChar char="•"/>
            </a:pPr>
            <a:endParaRPr lang="en-AU" sz="2000" dirty="0" smtClean="0"/>
          </a:p>
          <a:p>
            <a:pPr algn="ctr"/>
            <a:r>
              <a:rPr lang="en-AU" sz="2000" dirty="0">
                <a:hlinkClick r:id="rId4"/>
              </a:rPr>
              <a:t>http://</a:t>
            </a:r>
            <a:r>
              <a:rPr lang="en-AU" sz="2000" dirty="0" smtClean="0">
                <a:hlinkClick r:id="rId4"/>
              </a:rPr>
              <a:t>nap.edu.au/online-assessment/public-demonstration-site</a:t>
            </a:r>
            <a:endParaRPr lang="en-AU" sz="2000" dirty="0" smtClean="0"/>
          </a:p>
          <a:p>
            <a:pPr algn="ctr"/>
            <a:endParaRPr lang="en-AU" sz="2000" dirty="0"/>
          </a:p>
          <a:p>
            <a:pPr marL="285750" indent="-285750">
              <a:lnSpc>
                <a:spcPct val="150000"/>
              </a:lnSpc>
              <a:buFont typeface="Arial" pitchFamily="34" charset="0"/>
              <a:buChar char="•"/>
            </a:pPr>
            <a:endParaRPr lang="en-AU" sz="2000" dirty="0" smtClean="0">
              <a:latin typeface="Arial" pitchFamily="34" charset="0"/>
              <a:cs typeface="Arial" pitchFamily="34" charset="0"/>
            </a:endParaRPr>
          </a:p>
          <a:p>
            <a:pPr marL="285750" indent="-285750">
              <a:buFont typeface="Arial" pitchFamily="34" charset="0"/>
              <a:buChar char="•"/>
            </a:pPr>
            <a:endParaRPr lang="en-AU" dirty="0">
              <a:latin typeface="Arial" pitchFamily="34" charset="0"/>
              <a:cs typeface="Arial" pitchFamily="34" charset="0"/>
            </a:endParaRPr>
          </a:p>
        </p:txBody>
      </p:sp>
      <p:pic>
        <p:nvPicPr>
          <p:cNvPr id="4098" name="Picture 2" descr="National Assessment Program (N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027" y="4871193"/>
            <a:ext cx="4693316" cy="107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620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4724" y="113389"/>
            <a:ext cx="8229600" cy="1143000"/>
          </a:xfrm>
        </p:spPr>
        <p:txBody>
          <a:bodyPr/>
          <a:lstStyle/>
          <a:p>
            <a:pPr algn="l">
              <a:lnSpc>
                <a:spcPct val="150000"/>
              </a:lnSpc>
            </a:pPr>
            <a:r>
              <a:rPr lang="en-AU" dirty="0" smtClean="0">
                <a:solidFill>
                  <a:prstClr val="white"/>
                </a:solidFill>
                <a:latin typeface="Arial" pitchFamily="34" charset="0"/>
                <a:cs typeface="Arial" pitchFamily="34" charset="0"/>
              </a:rPr>
              <a:t>Public Demonstration website</a:t>
            </a:r>
            <a:endParaRPr lang="en-AU" dirty="0">
              <a:solidFill>
                <a:prstClr val="white"/>
              </a:solidFill>
              <a:latin typeface="Arial" pitchFamily="34" charset="0"/>
              <a:cs typeface="Arial" pitchFamily="34" charset="0"/>
            </a:endParaRPr>
          </a:p>
        </p:txBody>
      </p:sp>
      <p:sp>
        <p:nvSpPr>
          <p:cNvPr id="3" name="Content Placeholder 2"/>
          <p:cNvSpPr txBox="1">
            <a:spLocks/>
          </p:cNvSpPr>
          <p:nvPr/>
        </p:nvSpPr>
        <p:spPr>
          <a:xfrm>
            <a:off x="4029740" y="1344275"/>
            <a:ext cx="5007934" cy="4755783"/>
          </a:xfrm>
          <a:prstGeom prst="rect">
            <a:avLst/>
          </a:prstGeom>
        </p:spPr>
        <p:txBody>
          <a:bodyPr>
            <a:normAutofit fontScale="92500"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spcAft>
                <a:spcPts val="0"/>
              </a:spcAft>
              <a:buFont typeface="Arial" pitchFamily="34" charset="0"/>
              <a:buNone/>
            </a:pPr>
            <a:r>
              <a:rPr lang="en-AU" sz="2400" b="1" dirty="0" smtClean="0">
                <a:solidFill>
                  <a:prstClr val="black"/>
                </a:solidFill>
              </a:rPr>
              <a:t>Public demonstration site mini-tests</a:t>
            </a:r>
          </a:p>
          <a:p>
            <a:pPr marL="685800">
              <a:spcAft>
                <a:spcPts val="0"/>
              </a:spcAft>
            </a:pPr>
            <a:r>
              <a:rPr lang="en-AU" sz="2400" dirty="0" smtClean="0">
                <a:solidFill>
                  <a:prstClr val="black"/>
                </a:solidFill>
              </a:rPr>
              <a:t>Tests that provide an example of what type of questions student will encounter.</a:t>
            </a:r>
          </a:p>
          <a:p>
            <a:pPr indent="0">
              <a:spcAft>
                <a:spcPts val="0"/>
              </a:spcAft>
              <a:buNone/>
            </a:pPr>
            <a:r>
              <a:rPr lang="en-AU" sz="2400" b="1" dirty="0" smtClean="0">
                <a:solidFill>
                  <a:prstClr val="black"/>
                </a:solidFill>
              </a:rPr>
              <a:t>Interaction tests</a:t>
            </a:r>
            <a:endParaRPr lang="en-AU" sz="2400" b="1" dirty="0">
              <a:solidFill>
                <a:prstClr val="black"/>
              </a:solidFill>
            </a:endParaRPr>
          </a:p>
          <a:p>
            <a:pPr marL="685800">
              <a:spcAft>
                <a:spcPts val="0"/>
              </a:spcAft>
            </a:pPr>
            <a:r>
              <a:rPr lang="en-AU" sz="2400" dirty="0" smtClean="0">
                <a:solidFill>
                  <a:prstClr val="black"/>
                </a:solidFill>
              </a:rPr>
              <a:t>Provides </a:t>
            </a:r>
            <a:r>
              <a:rPr lang="en-AU" sz="2400" dirty="0">
                <a:solidFill>
                  <a:prstClr val="black"/>
                </a:solidFill>
              </a:rPr>
              <a:t>general </a:t>
            </a:r>
            <a:r>
              <a:rPr lang="en-AU" sz="2400" dirty="0" smtClean="0">
                <a:solidFill>
                  <a:prstClr val="black"/>
                </a:solidFill>
              </a:rPr>
              <a:t>instructions </a:t>
            </a:r>
            <a:r>
              <a:rPr lang="en-AU" sz="2400" dirty="0">
                <a:solidFill>
                  <a:prstClr val="black"/>
                </a:solidFill>
              </a:rPr>
              <a:t>for students in how to interact with different item </a:t>
            </a:r>
            <a:r>
              <a:rPr lang="en-AU" sz="2400" dirty="0" smtClean="0">
                <a:solidFill>
                  <a:prstClr val="black"/>
                </a:solidFill>
              </a:rPr>
              <a:t>types.</a:t>
            </a:r>
          </a:p>
          <a:p>
            <a:pPr indent="0">
              <a:spcAft>
                <a:spcPts val="0"/>
              </a:spcAft>
              <a:buNone/>
            </a:pPr>
            <a:r>
              <a:rPr lang="en-AU" sz="2400" b="1" dirty="0">
                <a:solidFill>
                  <a:prstClr val="black"/>
                </a:solidFill>
              </a:rPr>
              <a:t> Accessible interaction tests</a:t>
            </a:r>
            <a:endParaRPr lang="en-AU" sz="2400" b="1" dirty="0" smtClean="0">
              <a:solidFill>
                <a:prstClr val="black"/>
              </a:solidFill>
            </a:endParaRPr>
          </a:p>
          <a:p>
            <a:pPr marL="685800">
              <a:spcAft>
                <a:spcPts val="0"/>
              </a:spcAft>
            </a:pPr>
            <a:r>
              <a:rPr lang="en-AU" sz="2400" dirty="0">
                <a:solidFill>
                  <a:prstClr val="black"/>
                </a:solidFill>
              </a:rPr>
              <a:t>A</a:t>
            </a:r>
            <a:r>
              <a:rPr lang="en-AU" sz="2400" dirty="0" smtClean="0">
                <a:solidFill>
                  <a:prstClr val="black"/>
                </a:solidFill>
              </a:rPr>
              <a:t>ccessible </a:t>
            </a:r>
            <a:r>
              <a:rPr lang="en-AU" sz="2400" dirty="0">
                <a:solidFill>
                  <a:prstClr val="black"/>
                </a:solidFill>
              </a:rPr>
              <a:t>interaction test provides schools with examples of adjustments that are made by applying different adjustments</a:t>
            </a:r>
            <a:r>
              <a:rPr lang="en-AU" sz="2400" dirty="0" smtClean="0">
                <a:solidFill>
                  <a:prstClr val="black"/>
                </a:solidFill>
              </a:rPr>
              <a:t>. (audio and visual)</a:t>
            </a:r>
            <a:endParaRPr lang="en-AU" sz="2400" dirty="0">
              <a:solidFill>
                <a:prstClr val="black"/>
              </a:solidFill>
            </a:endParaRPr>
          </a:p>
          <a:p>
            <a:pPr marL="834390" lvl="2" indent="-285750">
              <a:spcAft>
                <a:spcPts val="0"/>
              </a:spcAft>
            </a:pPr>
            <a:endParaRPr lang="en-AU" sz="1600" dirty="0">
              <a:solidFill>
                <a:prstClr val="black"/>
              </a:solidFill>
            </a:endParaRPr>
          </a:p>
        </p:txBody>
      </p:sp>
      <p:pic>
        <p:nvPicPr>
          <p:cNvPr id="8" name="Picture 2" descr="P:\Composite\All Students\FACULTY RESOURCES\PHOTO ARCHIVE\2019 Photos\Year 3\Year 3 Highlights jpg smaller\Year 3 -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42" y="1314379"/>
            <a:ext cx="3566838" cy="2377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5124" name="Picture 4" descr="P:\Composite\All Students\FACULTY RESOURCES\PHOTO ARCHIVE\2019 Photos\Year 5\highlights\Year 5 - 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42" y="3722166"/>
            <a:ext cx="3566838" cy="237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38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1052" y="81448"/>
            <a:ext cx="8229600" cy="1143000"/>
          </a:xfrm>
        </p:spPr>
        <p:txBody>
          <a:bodyPr/>
          <a:lstStyle/>
          <a:p>
            <a:r>
              <a:rPr lang="en-AU" b="1" dirty="0">
                <a:solidFill>
                  <a:srgbClr val="0070C0"/>
                </a:solidFill>
              </a:rPr>
              <a:t>Public </a:t>
            </a:r>
            <a:r>
              <a:rPr lang="en-AU" b="1" dirty="0" smtClean="0">
                <a:solidFill>
                  <a:srgbClr val="0070C0"/>
                </a:solidFill>
              </a:rPr>
              <a:t>Demonstration </a:t>
            </a:r>
            <a:r>
              <a:rPr lang="en-AU" b="1" dirty="0">
                <a:solidFill>
                  <a:srgbClr val="0070C0"/>
                </a:solidFill>
              </a:rPr>
              <a:t>S</a:t>
            </a:r>
            <a:r>
              <a:rPr lang="en-AU" b="1" dirty="0" smtClean="0">
                <a:solidFill>
                  <a:srgbClr val="0070C0"/>
                </a:solidFill>
              </a:rPr>
              <a:t>ite</a:t>
            </a:r>
            <a:endParaRPr lang="en-AU" b="1" dirty="0">
              <a:solidFill>
                <a:srgbClr val="0070C0"/>
              </a:solidFill>
            </a:endParaRPr>
          </a:p>
        </p:txBody>
      </p:sp>
      <p:sp>
        <p:nvSpPr>
          <p:cNvPr id="5" name="Content Placeholder 4"/>
          <p:cNvSpPr>
            <a:spLocks noGrp="1"/>
          </p:cNvSpPr>
          <p:nvPr>
            <p:ph idx="4294967295"/>
          </p:nvPr>
        </p:nvSpPr>
        <p:spPr>
          <a:xfrm>
            <a:off x="293698" y="3233702"/>
            <a:ext cx="8229600" cy="536575"/>
          </a:xfrm>
        </p:spPr>
        <p:txBody>
          <a:bodyPr/>
          <a:lstStyle/>
          <a:p>
            <a:pPr marL="0" indent="0">
              <a:buNone/>
            </a:pPr>
            <a:r>
              <a:rPr lang="en-AU" dirty="0">
                <a:hlinkClick r:id="rId4"/>
              </a:rPr>
              <a:t>www.nap.edu.au</a:t>
            </a:r>
            <a:r>
              <a:rPr lang="en-AU" dirty="0"/>
              <a:t> </a:t>
            </a:r>
          </a:p>
          <a:p>
            <a:endParaRPr lang="en-AU" dirty="0"/>
          </a:p>
          <a:p>
            <a:endParaRPr lang="en-AU" dirty="0"/>
          </a:p>
        </p:txBody>
      </p:sp>
      <p:pic>
        <p:nvPicPr>
          <p:cNvPr id="2"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162"/>
          <a:stretch/>
        </p:blipFill>
        <p:spPr bwMode="auto">
          <a:xfrm>
            <a:off x="3901608" y="1333467"/>
            <a:ext cx="4844807" cy="2168523"/>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3" name="Frame 2"/>
          <p:cNvSpPr/>
          <p:nvPr/>
        </p:nvSpPr>
        <p:spPr>
          <a:xfrm>
            <a:off x="4790661" y="1523828"/>
            <a:ext cx="785191" cy="297553"/>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498" y="3801682"/>
            <a:ext cx="3831028" cy="2794248"/>
          </a:xfrm>
          <a:prstGeom prst="rect">
            <a:avLst/>
          </a:prstGeom>
        </p:spPr>
      </p:pic>
      <p:sp>
        <p:nvSpPr>
          <p:cNvPr id="7" name="Frame 6"/>
          <p:cNvSpPr/>
          <p:nvPr/>
        </p:nvSpPr>
        <p:spPr>
          <a:xfrm>
            <a:off x="7209183" y="5162720"/>
            <a:ext cx="950830" cy="472105"/>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8"/>
          <a:stretch>
            <a:fillRect/>
          </a:stretch>
        </p:blipFill>
        <p:spPr>
          <a:xfrm>
            <a:off x="366079" y="192776"/>
            <a:ext cx="1792379" cy="1005927"/>
          </a:xfrm>
          <a:prstGeom prst="rect">
            <a:avLst/>
          </a:prstGeom>
        </p:spPr>
      </p:pic>
    </p:spTree>
    <p:custDataLst>
      <p:tags r:id="rId1"/>
    </p:custDataLst>
    <p:extLst>
      <p:ext uri="{BB962C8B-B14F-4D97-AF65-F5344CB8AC3E}">
        <p14:creationId xmlns:p14="http://schemas.microsoft.com/office/powerpoint/2010/main" val="41526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55DB4B-45C8-49A2-B60C-79042C098EAB}"/>
              </a:ext>
            </a:extLst>
          </p:cNvPr>
          <p:cNvSpPr>
            <a:spLocks noGrp="1"/>
          </p:cNvSpPr>
          <p:nvPr>
            <p:ph type="title" idx="4294967295"/>
          </p:nvPr>
        </p:nvSpPr>
        <p:spPr/>
        <p:txBody>
          <a:bodyPr/>
          <a:lstStyle/>
          <a:p>
            <a:r>
              <a:rPr lang="en-AU" b="1" dirty="0">
                <a:solidFill>
                  <a:schemeClr val="bg1"/>
                </a:solidFill>
              </a:rPr>
              <a:t>Public demonstration site</a:t>
            </a:r>
            <a:endParaRPr lang="en-US" b="1" dirty="0">
              <a:solidFill>
                <a:schemeClr val="bg1"/>
              </a:solidFill>
            </a:endParaRPr>
          </a:p>
        </p:txBody>
      </p:sp>
      <p:pic>
        <p:nvPicPr>
          <p:cNvPr id="6" name="Picture 5"/>
          <p:cNvPicPr>
            <a:picLocks noChangeAspect="1"/>
          </p:cNvPicPr>
          <p:nvPr/>
        </p:nvPicPr>
        <p:blipFill>
          <a:blip r:embed="rId4"/>
          <a:stretch>
            <a:fillRect/>
          </a:stretch>
        </p:blipFill>
        <p:spPr>
          <a:xfrm>
            <a:off x="271427" y="1340768"/>
            <a:ext cx="8656131" cy="4389120"/>
          </a:xfrm>
          <a:prstGeom prst="rect">
            <a:avLst/>
          </a:prstGeom>
          <a:ln>
            <a:solidFill>
              <a:schemeClr val="bg2"/>
            </a:solidFill>
          </a:ln>
        </p:spPr>
      </p:pic>
      <p:sp>
        <p:nvSpPr>
          <p:cNvPr id="7" name="Rectangle 6"/>
          <p:cNvSpPr/>
          <p:nvPr/>
        </p:nvSpPr>
        <p:spPr bwMode="auto">
          <a:xfrm>
            <a:off x="8429713" y="1242578"/>
            <a:ext cx="606783" cy="641306"/>
          </a:xfrm>
          <a:prstGeom prst="rect">
            <a:avLst/>
          </a:prstGeom>
          <a:noFill/>
          <a:ln w="28575">
            <a:solidFill>
              <a:srgbClr val="C0000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8" name="Rectangle 7"/>
          <p:cNvSpPr/>
          <p:nvPr/>
        </p:nvSpPr>
        <p:spPr bwMode="auto">
          <a:xfrm>
            <a:off x="3682478" y="1250581"/>
            <a:ext cx="1477545" cy="641306"/>
          </a:xfrm>
          <a:prstGeom prst="rect">
            <a:avLst/>
          </a:prstGeom>
          <a:noFill/>
          <a:ln w="28575">
            <a:solidFill>
              <a:srgbClr val="C0000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9" name="Rectangle 8"/>
          <p:cNvSpPr/>
          <p:nvPr/>
        </p:nvSpPr>
        <p:spPr bwMode="auto">
          <a:xfrm>
            <a:off x="248490" y="1250581"/>
            <a:ext cx="1731222" cy="641306"/>
          </a:xfrm>
          <a:prstGeom prst="rect">
            <a:avLst/>
          </a:prstGeom>
          <a:noFill/>
          <a:ln w="28575">
            <a:solidFill>
              <a:srgbClr val="C0000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243640" y="5216918"/>
            <a:ext cx="1439838" cy="641306"/>
          </a:xfrm>
          <a:prstGeom prst="rect">
            <a:avLst/>
          </a:prstGeom>
          <a:noFill/>
          <a:ln w="28575">
            <a:solidFill>
              <a:srgbClr val="C0000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7558231" y="5235968"/>
            <a:ext cx="1439838" cy="641306"/>
          </a:xfrm>
          <a:prstGeom prst="rect">
            <a:avLst/>
          </a:prstGeom>
          <a:noFill/>
          <a:ln w="28575">
            <a:solidFill>
              <a:srgbClr val="C0000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6012160" y="5235966"/>
            <a:ext cx="1439838" cy="641306"/>
          </a:xfrm>
          <a:prstGeom prst="rect">
            <a:avLst/>
          </a:prstGeom>
          <a:noFill/>
          <a:ln w="28575">
            <a:solidFill>
              <a:srgbClr val="C0000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3" name="Rectangle 12"/>
          <p:cNvSpPr/>
          <p:nvPr/>
        </p:nvSpPr>
        <p:spPr bwMode="auto">
          <a:xfrm>
            <a:off x="5206424" y="1246486"/>
            <a:ext cx="292325" cy="641306"/>
          </a:xfrm>
          <a:prstGeom prst="rect">
            <a:avLst/>
          </a:prstGeom>
          <a:noFill/>
          <a:ln w="28575">
            <a:solidFill>
              <a:srgbClr val="C0000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02901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l"/>
            <a:r>
              <a:rPr lang="en-AU" dirty="0">
                <a:solidFill>
                  <a:schemeClr val="bg1"/>
                </a:solidFill>
                <a:latin typeface="Arial" pitchFamily="34" charset="0"/>
                <a:cs typeface="Arial" pitchFamily="34" charset="0"/>
              </a:rPr>
              <a:t>Student </a:t>
            </a:r>
            <a:r>
              <a:rPr lang="en-AU" dirty="0" smtClean="0">
                <a:solidFill>
                  <a:schemeClr val="bg1"/>
                </a:solidFill>
                <a:latin typeface="Arial" pitchFamily="34" charset="0"/>
                <a:cs typeface="Arial" pitchFamily="34" charset="0"/>
              </a:rPr>
              <a:t>success</a:t>
            </a:r>
            <a:endParaRPr lang="en-AU" dirty="0">
              <a:latin typeface="Arial" pitchFamily="34" charset="0"/>
              <a:cs typeface="Arial" pitchFamily="34" charset="0"/>
            </a:endParaRPr>
          </a:p>
        </p:txBody>
      </p:sp>
      <p:sp>
        <p:nvSpPr>
          <p:cNvPr id="3" name="Rectangle 2"/>
          <p:cNvSpPr/>
          <p:nvPr/>
        </p:nvSpPr>
        <p:spPr>
          <a:xfrm>
            <a:off x="359166" y="1994965"/>
            <a:ext cx="8407009" cy="2862322"/>
          </a:xfrm>
          <a:prstGeom prst="rect">
            <a:avLst/>
          </a:prstGeom>
        </p:spPr>
        <p:txBody>
          <a:bodyPr wrap="square">
            <a:spAutoFit/>
          </a:bodyPr>
          <a:lstStyle/>
          <a:p>
            <a:pPr algn="ctr"/>
            <a:r>
              <a:rPr lang="en-AU" sz="3600" dirty="0">
                <a:latin typeface="Arial" pitchFamily="34" charset="0"/>
                <a:cs typeface="Arial" pitchFamily="34" charset="0"/>
              </a:rPr>
              <a:t>“The key factor influencing students’ interaction with online items and tests is </a:t>
            </a:r>
            <a:r>
              <a:rPr lang="en-AU" sz="3600" b="1" dirty="0">
                <a:solidFill>
                  <a:schemeClr val="bg2">
                    <a:lumMod val="50000"/>
                  </a:schemeClr>
                </a:solidFill>
                <a:latin typeface="Arial" pitchFamily="34" charset="0"/>
                <a:cs typeface="Arial" pitchFamily="34" charset="0"/>
              </a:rPr>
              <a:t>their</a:t>
            </a:r>
            <a:r>
              <a:rPr lang="en-AU" sz="3600" dirty="0">
                <a:solidFill>
                  <a:schemeClr val="bg2">
                    <a:lumMod val="50000"/>
                  </a:schemeClr>
                </a:solidFill>
                <a:latin typeface="Arial" pitchFamily="34" charset="0"/>
                <a:cs typeface="Arial" pitchFamily="34" charset="0"/>
              </a:rPr>
              <a:t> </a:t>
            </a:r>
          </a:p>
          <a:p>
            <a:pPr algn="ctr"/>
            <a:r>
              <a:rPr lang="en-AU" sz="3600" dirty="0">
                <a:latin typeface="Arial" pitchFamily="34" charset="0"/>
                <a:cs typeface="Arial" pitchFamily="34" charset="0"/>
              </a:rPr>
              <a:t>familiarity with the device that they are using to complete the tests.”</a:t>
            </a:r>
          </a:p>
        </p:txBody>
      </p:sp>
      <p:sp>
        <p:nvSpPr>
          <p:cNvPr id="4" name="Rectangle 3"/>
          <p:cNvSpPr/>
          <p:nvPr/>
        </p:nvSpPr>
        <p:spPr>
          <a:xfrm>
            <a:off x="0" y="5706547"/>
            <a:ext cx="8511436" cy="1077218"/>
          </a:xfrm>
          <a:prstGeom prst="rect">
            <a:avLst/>
          </a:prstGeom>
        </p:spPr>
        <p:txBody>
          <a:bodyPr wrap="square">
            <a:spAutoFit/>
          </a:bodyPr>
          <a:lstStyle/>
          <a:p>
            <a:pPr marL="285750" indent="-285750">
              <a:buFont typeface="Arial" pitchFamily="34" charset="0"/>
              <a:buChar char="•"/>
            </a:pPr>
            <a:endParaRPr lang="en-AU" sz="2400" dirty="0"/>
          </a:p>
          <a:p>
            <a:pPr marL="285750" indent="-285750">
              <a:buFont typeface="Arial" pitchFamily="34" charset="0"/>
              <a:buChar char="•"/>
            </a:pPr>
            <a:r>
              <a:rPr lang="en-AU" sz="1000" dirty="0">
                <a:latin typeface="Arial" pitchFamily="34" charset="0"/>
                <a:cs typeface="Arial" pitchFamily="34" charset="0"/>
              </a:rPr>
              <a:t>Laurie Laughlin Davis, Ph.D.  Device Effects in Online Assessment: A Literature </a:t>
            </a:r>
          </a:p>
          <a:p>
            <a:r>
              <a:rPr lang="en-AU" sz="1000" dirty="0">
                <a:latin typeface="Arial" pitchFamily="34" charset="0"/>
                <a:cs typeface="Arial" pitchFamily="34" charset="0"/>
              </a:rPr>
              <a:t>     Review for ACARA, September 2015.</a:t>
            </a:r>
          </a:p>
          <a:p>
            <a:pPr marL="285750" indent="-285750">
              <a:buFont typeface="Arial" pitchFamily="34" charset="0"/>
              <a:buChar char="•"/>
            </a:pPr>
            <a:r>
              <a:rPr lang="en-AU" sz="1000" dirty="0">
                <a:latin typeface="Arial" pitchFamily="34" charset="0"/>
                <a:cs typeface="Arial" pitchFamily="34" charset="0"/>
              </a:rPr>
              <a:t>Laurie Laughlin Davis, Ph.D., Irene </a:t>
            </a:r>
            <a:r>
              <a:rPr lang="en-AU" sz="1000" dirty="0" err="1">
                <a:latin typeface="Arial" pitchFamily="34" charset="0"/>
                <a:cs typeface="Arial" pitchFamily="34" charset="0"/>
              </a:rPr>
              <a:t>Janiszewska</a:t>
            </a:r>
            <a:r>
              <a:rPr lang="en-AU" sz="1000" dirty="0">
                <a:latin typeface="Arial" pitchFamily="34" charset="0"/>
                <a:cs typeface="Arial" pitchFamily="34" charset="0"/>
              </a:rPr>
              <a:t>, Robert Schwartz, Ph.D., Laura Holland NAPLAN Device Effects Study. Pearson, Melbourne, March 2016</a:t>
            </a:r>
          </a:p>
        </p:txBody>
      </p:sp>
    </p:spTree>
    <p:extLst>
      <p:ext uri="{BB962C8B-B14F-4D97-AF65-F5344CB8AC3E}">
        <p14:creationId xmlns:p14="http://schemas.microsoft.com/office/powerpoint/2010/main" val="953222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64" y="149378"/>
            <a:ext cx="8229600" cy="1143000"/>
          </a:xfrm>
        </p:spPr>
        <p:txBody>
          <a:bodyPr/>
          <a:lstStyle/>
          <a:p>
            <a:pPr algn="l"/>
            <a:r>
              <a:rPr lang="en-AU" dirty="0" smtClean="0">
                <a:solidFill>
                  <a:schemeClr val="bg1"/>
                </a:solidFill>
                <a:latin typeface="Arial" pitchFamily="34" charset="0"/>
                <a:cs typeface="Arial" pitchFamily="34" charset="0"/>
              </a:rPr>
              <a:t>FAQS</a:t>
            </a:r>
            <a:endParaRPr lang="en-AU" dirty="0">
              <a:solidFill>
                <a:schemeClr val="bg1"/>
              </a:solidFill>
              <a:latin typeface="Arial" pitchFamily="34" charset="0"/>
              <a:cs typeface="Arial" pitchFamily="34" charset="0"/>
            </a:endParaRPr>
          </a:p>
        </p:txBody>
      </p:sp>
      <p:sp>
        <p:nvSpPr>
          <p:cNvPr id="4" name="TextBox 3"/>
          <p:cNvSpPr txBox="1"/>
          <p:nvPr/>
        </p:nvSpPr>
        <p:spPr>
          <a:xfrm>
            <a:off x="236483" y="1497724"/>
            <a:ext cx="8576441" cy="3139321"/>
          </a:xfrm>
          <a:prstGeom prst="rect">
            <a:avLst/>
          </a:prstGeom>
          <a:noFill/>
        </p:spPr>
        <p:txBody>
          <a:bodyPr wrap="square" rtlCol="0">
            <a:spAutoFit/>
          </a:bodyPr>
          <a:lstStyle/>
          <a:p>
            <a:r>
              <a:rPr lang="en-AU" dirty="0" smtClean="0"/>
              <a:t>ACARA`s NAPLAN Online  website has an in-depth ‘</a:t>
            </a:r>
            <a:r>
              <a:rPr lang="en-AU" b="1" dirty="0" smtClean="0"/>
              <a:t>Frequently Asked Questions’ section </a:t>
            </a:r>
            <a:r>
              <a:rPr lang="en-AU" dirty="0" smtClean="0"/>
              <a:t>that is helpful to families.  This can be access through the link:</a:t>
            </a:r>
          </a:p>
          <a:p>
            <a:endParaRPr lang="en-AU" dirty="0" smtClean="0"/>
          </a:p>
          <a:p>
            <a:pPr algn="ctr"/>
            <a:r>
              <a:rPr lang="en-AU" dirty="0">
                <a:hlinkClick r:id="rId3"/>
              </a:rPr>
              <a:t>http://</a:t>
            </a:r>
            <a:r>
              <a:rPr lang="en-AU" dirty="0" smtClean="0">
                <a:hlinkClick r:id="rId3"/>
              </a:rPr>
              <a:t>nap.edu.au/online-assessment/FAQs</a:t>
            </a:r>
            <a:endParaRPr lang="en-AU" dirty="0"/>
          </a:p>
          <a:p>
            <a:pPr algn="ctr"/>
            <a:endParaRPr lang="en-AU" dirty="0" smtClean="0"/>
          </a:p>
          <a:p>
            <a:endParaRPr lang="en-AU" dirty="0" smtClean="0"/>
          </a:p>
          <a:p>
            <a:r>
              <a:rPr lang="en-AU" dirty="0" smtClean="0"/>
              <a:t>You can also visit </a:t>
            </a:r>
            <a:r>
              <a:rPr lang="en-AU" dirty="0"/>
              <a:t>the </a:t>
            </a:r>
            <a:r>
              <a:rPr lang="en-AU" b="1" dirty="0"/>
              <a:t>'Resources' section </a:t>
            </a:r>
            <a:r>
              <a:rPr lang="en-AU" dirty="0"/>
              <a:t>of the NAP website for access to NAPLAN Online resources.</a:t>
            </a:r>
          </a:p>
          <a:p>
            <a:r>
              <a:rPr lang="en-AU" dirty="0"/>
              <a:t>					</a:t>
            </a:r>
            <a:r>
              <a:rPr lang="en-AU" dirty="0">
                <a:hlinkClick r:id="rId4"/>
              </a:rPr>
              <a:t>http://</a:t>
            </a:r>
            <a:r>
              <a:rPr lang="en-AU" dirty="0" smtClean="0">
                <a:hlinkClick r:id="rId4"/>
              </a:rPr>
              <a:t>nap.edu.au/resources-new</a:t>
            </a:r>
            <a:endParaRPr lang="en-AU" dirty="0" smtClean="0"/>
          </a:p>
          <a:p>
            <a:endParaRPr lang="en-AU" dirty="0" smtClean="0"/>
          </a:p>
          <a:p>
            <a:endParaRPr lang="en-AU"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611" y="4072363"/>
            <a:ext cx="3394184" cy="206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18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3" y="96490"/>
            <a:ext cx="8229600" cy="1143000"/>
          </a:xfrm>
        </p:spPr>
        <p:txBody>
          <a:bodyPr/>
          <a:lstStyle/>
          <a:p>
            <a:pPr algn="l"/>
            <a:r>
              <a:rPr lang="en-AU" dirty="0" smtClean="0">
                <a:solidFill>
                  <a:schemeClr val="bg1"/>
                </a:solidFill>
                <a:latin typeface="Arial" pitchFamily="34" charset="0"/>
                <a:cs typeface="Arial" pitchFamily="34" charset="0"/>
              </a:rPr>
              <a:t>Further resources</a:t>
            </a:r>
            <a:endParaRPr lang="en-AU" dirty="0">
              <a:solidFill>
                <a:schemeClr val="bg1"/>
              </a:solidFill>
              <a:latin typeface="Arial" pitchFamily="34" charset="0"/>
              <a:cs typeface="Arial" pitchFamily="34" charset="0"/>
            </a:endParaRPr>
          </a:p>
        </p:txBody>
      </p:sp>
      <p:sp>
        <p:nvSpPr>
          <p:cNvPr id="3" name="TextBox 2"/>
          <p:cNvSpPr txBox="1"/>
          <p:nvPr/>
        </p:nvSpPr>
        <p:spPr>
          <a:xfrm>
            <a:off x="275572" y="1440493"/>
            <a:ext cx="8868427" cy="5355312"/>
          </a:xfrm>
          <a:prstGeom prst="rect">
            <a:avLst/>
          </a:prstGeom>
          <a:noFill/>
        </p:spPr>
        <p:txBody>
          <a:bodyPr wrap="square" rtlCol="0">
            <a:spAutoFit/>
          </a:bodyPr>
          <a:lstStyle/>
          <a:p>
            <a:r>
              <a:rPr lang="en-AU" sz="2000" b="1" dirty="0"/>
              <a:t>Factsheets and FAQs</a:t>
            </a:r>
          </a:p>
          <a:p>
            <a:r>
              <a:rPr lang="en-AU" sz="2000" dirty="0">
                <a:hlinkClick r:id="rId3"/>
              </a:rPr>
              <a:t>Moving NAPLAN online ACARA research and findings</a:t>
            </a:r>
            <a:endParaRPr lang="en-AU" sz="2000" dirty="0"/>
          </a:p>
          <a:p>
            <a:r>
              <a:rPr lang="en-AU" sz="2000" dirty="0">
                <a:hlinkClick r:id="rId4"/>
              </a:rPr>
              <a:t>Small scale tests</a:t>
            </a:r>
            <a:endParaRPr lang="en-AU" sz="2000" dirty="0"/>
          </a:p>
          <a:p>
            <a:r>
              <a:rPr lang="en-AU" sz="2000" dirty="0">
                <a:hlinkClick r:id="rId5"/>
              </a:rPr>
              <a:t>NAPLAN Online technical requirements</a:t>
            </a:r>
            <a:endParaRPr lang="en-AU" sz="2000" dirty="0"/>
          </a:p>
          <a:p>
            <a:r>
              <a:rPr lang="en-AU" sz="2000" dirty="0">
                <a:hlinkClick r:id="rId6" tooltip="Tailored testing fact sheet"/>
              </a:rPr>
              <a:t>Tailored testing fact sheet</a:t>
            </a:r>
            <a:r>
              <a:rPr lang="en-AU" sz="2000" dirty="0"/>
              <a:t> ( 288 kb)</a:t>
            </a:r>
          </a:p>
          <a:p>
            <a:r>
              <a:rPr lang="en-AU" sz="2000" dirty="0">
                <a:hlinkClick r:id="rId7" tooltip="NAPLAN Writing test FAQ"/>
              </a:rPr>
              <a:t>NAPLAN Writing test FAQ</a:t>
            </a:r>
            <a:r>
              <a:rPr lang="en-AU" sz="2000" dirty="0"/>
              <a:t> ( 1.6 </a:t>
            </a:r>
            <a:r>
              <a:rPr lang="en-AU" sz="2000" dirty="0" err="1"/>
              <a:t>mb</a:t>
            </a:r>
            <a:r>
              <a:rPr lang="en-AU" sz="2000" dirty="0"/>
              <a:t>)</a:t>
            </a:r>
          </a:p>
          <a:p>
            <a:r>
              <a:rPr lang="en-AU" sz="2000" dirty="0">
                <a:hlinkClick r:id="rId8" tooltip="FAQ Comparability of paper and online NAPLAN tests"/>
              </a:rPr>
              <a:t>FAQ Comparability of paper and online NAPLAN tests</a:t>
            </a:r>
            <a:r>
              <a:rPr lang="en-AU" sz="2000" dirty="0"/>
              <a:t> ( 431 kb</a:t>
            </a:r>
            <a:r>
              <a:rPr lang="en-AU" sz="2000" dirty="0" smtClean="0"/>
              <a:t>)</a:t>
            </a:r>
          </a:p>
          <a:p>
            <a:endParaRPr lang="en-AU" sz="2000" dirty="0"/>
          </a:p>
          <a:p>
            <a:r>
              <a:rPr lang="en-AU" sz="2000" b="1" dirty="0"/>
              <a:t>Infographics</a:t>
            </a:r>
          </a:p>
          <a:p>
            <a:r>
              <a:rPr lang="en-AU" sz="2000" dirty="0">
                <a:hlinkClick r:id="rId9" tooltip="NAPLAN Online - A better assessment for all"/>
              </a:rPr>
              <a:t>NAPLAN Online - A better assessment for all</a:t>
            </a:r>
            <a:r>
              <a:rPr lang="en-AU" sz="2000" dirty="0"/>
              <a:t> ( 1.7 </a:t>
            </a:r>
            <a:r>
              <a:rPr lang="en-AU" sz="2000" dirty="0" err="1"/>
              <a:t>mb</a:t>
            </a:r>
            <a:r>
              <a:rPr lang="en-AU" sz="2000" dirty="0"/>
              <a:t>)</a:t>
            </a:r>
          </a:p>
          <a:p>
            <a:r>
              <a:rPr lang="en-AU" sz="2000" dirty="0">
                <a:hlinkClick r:id="rId10" tooltip="NAPLAN Online test window"/>
              </a:rPr>
              <a:t>NAPLAN Online test window</a:t>
            </a:r>
            <a:r>
              <a:rPr lang="en-AU" sz="2000" dirty="0"/>
              <a:t> ( 796 kb)</a:t>
            </a:r>
          </a:p>
          <a:p>
            <a:r>
              <a:rPr lang="en-AU" sz="2000" dirty="0">
                <a:hlinkClick r:id="rId11" tooltip="NAPLAN Online and protecting privacy infographic"/>
              </a:rPr>
              <a:t>NAPLAN Online and protecting privacy infographic</a:t>
            </a:r>
            <a:r>
              <a:rPr lang="en-AU" sz="2000" dirty="0"/>
              <a:t> ( 1.4 </a:t>
            </a:r>
            <a:r>
              <a:rPr lang="en-AU" sz="2000" dirty="0" err="1"/>
              <a:t>mb</a:t>
            </a:r>
            <a:r>
              <a:rPr lang="en-AU" sz="2000" dirty="0"/>
              <a:t>)</a:t>
            </a:r>
          </a:p>
          <a:p>
            <a:pPr>
              <a:lnSpc>
                <a:spcPct val="150000"/>
              </a:lnSpc>
            </a:pPr>
            <a:endParaRPr lang="en-AU" sz="2000" dirty="0" smtClean="0">
              <a:latin typeface="Arial" pitchFamily="34" charset="0"/>
              <a:cs typeface="Arial" pitchFamily="34" charset="0"/>
              <a:hlinkClick r:id="rId12"/>
            </a:endParaRPr>
          </a:p>
          <a:p>
            <a:pPr>
              <a:lnSpc>
                <a:spcPct val="150000"/>
              </a:lnSpc>
            </a:pPr>
            <a:endParaRPr lang="en-AU" sz="2400" dirty="0" smtClean="0">
              <a:latin typeface="Arial" pitchFamily="34" charset="0"/>
              <a:cs typeface="Arial" pitchFamily="34" charset="0"/>
            </a:endParaRPr>
          </a:p>
          <a:p>
            <a:pPr marL="285750" indent="-285750">
              <a:lnSpc>
                <a:spcPct val="150000"/>
              </a:lnSpc>
              <a:buFont typeface="Arial" pitchFamily="34" charset="0"/>
              <a:buChar char="•"/>
            </a:pPr>
            <a:endParaRPr lang="en-AU" sz="2400" dirty="0">
              <a:latin typeface="Arial" pitchFamily="34" charset="0"/>
              <a:cs typeface="Arial" pitchFamily="34" charset="0"/>
            </a:endParaRPr>
          </a:p>
        </p:txBody>
      </p:sp>
    </p:spTree>
    <p:extLst>
      <p:ext uri="{BB962C8B-B14F-4D97-AF65-F5344CB8AC3E}">
        <p14:creationId xmlns:p14="http://schemas.microsoft.com/office/powerpoint/2010/main" val="2812447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6"/>
          <p:cNvSpPr txBox="1">
            <a:spLocks/>
          </p:cNvSpPr>
          <p:nvPr/>
        </p:nvSpPr>
        <p:spPr>
          <a:xfrm>
            <a:off x="251520" y="1772816"/>
            <a:ext cx="6552728" cy="3797988"/>
          </a:xfrm>
          <a:prstGeom prst="rect">
            <a:avLst/>
          </a:prstGeom>
          <a:solidFill>
            <a:schemeClr val="bg1"/>
          </a:solidFill>
          <a:ln>
            <a:noFill/>
          </a:ln>
        </p:spPr>
        <p:txBody>
          <a:bodyPr lIns="91429" tIns="395952" rIns="91429" bIns="45715" anchor="t"/>
          <a:lstStyle>
            <a:lvl1pPr marL="0" marR="0" indent="-228534" algn="l" defTabSz="1018525" rtl="0" eaLnBrk="1" fontAlgn="auto" latinLnBrk="0" hangingPunct="1">
              <a:lnSpc>
                <a:spcPct val="100000"/>
              </a:lnSpc>
              <a:spcBef>
                <a:spcPts val="0"/>
              </a:spcBef>
              <a:spcAft>
                <a:spcPts val="599"/>
              </a:spcAft>
              <a:buClr>
                <a:schemeClr val="tx1"/>
              </a:buClr>
              <a:buSzTx/>
              <a:buFontTx/>
              <a:buNone/>
              <a:tabLst/>
              <a:defRPr sz="1100" kern="1200">
                <a:solidFill>
                  <a:schemeClr val="tx1"/>
                </a:solidFill>
                <a:latin typeface="Georgia" pitchFamily="18" charset="0"/>
                <a:ea typeface="+mn-ea"/>
                <a:cs typeface="+mn-cs"/>
              </a:defRPr>
            </a:lvl1pPr>
            <a:lvl2pPr marL="228534" indent="-228534" algn="l" defTabSz="1018525" rtl="0" eaLnBrk="1" latinLnBrk="0" hangingPunct="1">
              <a:lnSpc>
                <a:spcPct val="100000"/>
              </a:lnSpc>
              <a:spcBef>
                <a:spcPts val="0"/>
              </a:spcBef>
              <a:spcAft>
                <a:spcPts val="599"/>
              </a:spcAft>
              <a:buClr>
                <a:schemeClr val="tx1"/>
              </a:buClr>
              <a:buFont typeface="Georgia" pitchFamily="18" charset="0"/>
              <a:buChar char="•"/>
              <a:defRPr sz="1100" kern="1200">
                <a:solidFill>
                  <a:schemeClr val="tx1"/>
                </a:solidFill>
                <a:latin typeface="Georgia" pitchFamily="18" charset="0"/>
                <a:ea typeface="+mn-ea"/>
                <a:cs typeface="+mn-cs"/>
              </a:defRPr>
            </a:lvl2pPr>
            <a:lvl3pPr marL="457065" indent="-228534" algn="l" defTabSz="1018525" rtl="0" eaLnBrk="1" latinLnBrk="0" hangingPunct="1">
              <a:lnSpc>
                <a:spcPct val="100000"/>
              </a:lnSpc>
              <a:spcBef>
                <a:spcPts val="0"/>
              </a:spcBef>
              <a:spcAft>
                <a:spcPts val="599"/>
              </a:spcAft>
              <a:buClr>
                <a:schemeClr val="tx1"/>
              </a:buClr>
              <a:buFont typeface="Georgia" pitchFamily="18" charset="0"/>
              <a:buChar char="-"/>
              <a:defRPr sz="1100" kern="1200">
                <a:solidFill>
                  <a:schemeClr val="tx1"/>
                </a:solidFill>
                <a:latin typeface="Georgia" pitchFamily="18" charset="0"/>
                <a:ea typeface="+mn-ea"/>
                <a:cs typeface="+mn-cs"/>
              </a:defRPr>
            </a:lvl3pPr>
            <a:lvl4pPr marL="685599" indent="-228534" algn="l" defTabSz="1018525" rtl="0" eaLnBrk="1" latinLnBrk="0" hangingPunct="1">
              <a:lnSpc>
                <a:spcPct val="100000"/>
              </a:lnSpc>
              <a:spcBef>
                <a:spcPts val="0"/>
              </a:spcBef>
              <a:spcAft>
                <a:spcPts val="599"/>
              </a:spcAft>
              <a:buClr>
                <a:schemeClr val="tx1"/>
              </a:buClr>
              <a:buFont typeface="Georgia" pitchFamily="18" charset="0"/>
              <a:buChar char="◦"/>
              <a:defRPr sz="1100" kern="1200">
                <a:solidFill>
                  <a:schemeClr val="tx1"/>
                </a:solidFill>
                <a:latin typeface="Georgia" pitchFamily="18" charset="0"/>
                <a:ea typeface="+mn-ea"/>
                <a:cs typeface="+mn-cs"/>
              </a:defRPr>
            </a:lvl4pPr>
            <a:lvl5pPr marL="914133" indent="-228534" algn="l" defTabSz="1018525" rtl="0" eaLnBrk="1" latinLnBrk="0" hangingPunct="1">
              <a:lnSpc>
                <a:spcPct val="100000"/>
              </a:lnSpc>
              <a:spcBef>
                <a:spcPts val="0"/>
              </a:spcBef>
              <a:spcAft>
                <a:spcPts val="599"/>
              </a:spcAft>
              <a:buClr>
                <a:schemeClr val="tx1"/>
              </a:buClr>
              <a:buFont typeface="Georgia" pitchFamily="18" charset="0"/>
              <a:buChar char="›"/>
              <a:defRPr sz="1100" kern="1200" baseline="0">
                <a:solidFill>
                  <a:schemeClr val="tx1"/>
                </a:solidFill>
                <a:latin typeface="Georgia" pitchFamily="18" charset="0"/>
                <a:ea typeface="+mn-ea"/>
                <a:cs typeface="+mn-cs"/>
              </a:defRPr>
            </a:lvl5pPr>
            <a:lvl6pPr marL="228534" marR="0" indent="-228534" algn="l" defTabSz="1018525" rtl="0" eaLnBrk="1" fontAlgn="auto" latinLnBrk="0" hangingPunct="1">
              <a:lnSpc>
                <a:spcPct val="100000"/>
              </a:lnSpc>
              <a:spcBef>
                <a:spcPts val="0"/>
              </a:spcBef>
              <a:spcAft>
                <a:spcPts val="599"/>
              </a:spcAft>
              <a:buClr>
                <a:schemeClr val="tx1"/>
              </a:buClr>
              <a:buSzPct val="100000"/>
              <a:buFont typeface="+mj-lt"/>
              <a:buAutoNum type="arabicPeriod"/>
              <a:tabLst/>
              <a:defRPr sz="1100" kern="1200" baseline="0">
                <a:solidFill>
                  <a:schemeClr val="tx1"/>
                </a:solidFill>
                <a:latin typeface="Georgia" pitchFamily="18" charset="0"/>
                <a:ea typeface="+mn-ea"/>
                <a:cs typeface="+mn-cs"/>
              </a:defRPr>
            </a:lvl6pPr>
            <a:lvl7pPr marL="457065" indent="-228534" algn="l" defTabSz="1018525" rtl="0" eaLnBrk="1" latinLnBrk="0" hangingPunct="1">
              <a:lnSpc>
                <a:spcPct val="100000"/>
              </a:lnSpc>
              <a:spcBef>
                <a:spcPts val="0"/>
              </a:spcBef>
              <a:spcAft>
                <a:spcPts val="599"/>
              </a:spcAft>
              <a:buSzPct val="100000"/>
              <a:buFont typeface="+mj-lt"/>
              <a:buAutoNum type="alphaLcPeriod"/>
              <a:defRPr sz="1100" kern="1200" baseline="0">
                <a:solidFill>
                  <a:schemeClr val="tx1"/>
                </a:solidFill>
                <a:latin typeface="Georgia" pitchFamily="18" charset="0"/>
                <a:ea typeface="+mn-ea"/>
                <a:cs typeface="+mn-cs"/>
              </a:defRPr>
            </a:lvl7pPr>
            <a:lvl8pPr marL="685599" indent="-228534" algn="l" defTabSz="1018525" rtl="0" eaLnBrk="1" latinLnBrk="0" hangingPunct="1">
              <a:lnSpc>
                <a:spcPct val="100000"/>
              </a:lnSpc>
              <a:spcBef>
                <a:spcPts val="0"/>
              </a:spcBef>
              <a:spcAft>
                <a:spcPts val="599"/>
              </a:spcAft>
              <a:buSzPct val="100000"/>
              <a:buFont typeface="+mj-lt"/>
              <a:buAutoNum type="romanLcPeriod"/>
              <a:defRPr sz="1100" kern="1200" baseline="0">
                <a:solidFill>
                  <a:schemeClr val="tx1"/>
                </a:solidFill>
                <a:latin typeface="Georgia" pitchFamily="18" charset="0"/>
                <a:ea typeface="+mn-ea"/>
                <a:cs typeface="+mn-cs"/>
              </a:defRPr>
            </a:lvl8pPr>
            <a:lvl9pPr marL="0" indent="-228534" algn="l" defTabSz="1018525" rtl="0" eaLnBrk="1" latinLnBrk="0" hangingPunct="1">
              <a:lnSpc>
                <a:spcPct val="100000"/>
              </a:lnSpc>
              <a:spcBef>
                <a:spcPts val="0"/>
              </a:spcBef>
              <a:spcAft>
                <a:spcPts val="599"/>
              </a:spcAft>
              <a:buFont typeface="Arial" pitchFamily="34" charset="0"/>
              <a:buNone/>
              <a:defRPr sz="1100" b="1" kern="1200" baseline="0">
                <a:solidFill>
                  <a:schemeClr val="tx2"/>
                </a:solidFill>
                <a:latin typeface="Georgia" pitchFamily="18" charset="0"/>
                <a:ea typeface="+mn-ea"/>
                <a:cs typeface="+mn-cs"/>
              </a:defRPr>
            </a:lvl9pPr>
          </a:lstStyle>
          <a:p>
            <a:pPr indent="0">
              <a:spcAft>
                <a:spcPts val="0"/>
              </a:spcAft>
              <a:buClr>
                <a:prstClr val="black"/>
              </a:buClr>
            </a:pPr>
            <a:r>
              <a:rPr lang="en-AU" sz="1600" dirty="0" smtClean="0">
                <a:solidFill>
                  <a:prstClr val="black"/>
                </a:solidFill>
                <a:latin typeface="Arial"/>
              </a:rPr>
              <a:t> </a:t>
            </a:r>
            <a:endParaRPr lang="en-AU" sz="1600" dirty="0">
              <a:solidFill>
                <a:prstClr val="black"/>
              </a:solidFill>
              <a:latin typeface="Arial"/>
            </a:endParaRPr>
          </a:p>
          <a:p>
            <a:pPr marL="358775" indent="-358775">
              <a:spcAft>
                <a:spcPts val="0"/>
              </a:spcAft>
              <a:buClr>
                <a:prstClr val="black"/>
              </a:buClr>
              <a:buFont typeface="Arial" panose="020B0604020202020204" pitchFamily="34" charset="0"/>
              <a:buChar char="•"/>
            </a:pPr>
            <a:endParaRPr lang="en-AU" sz="1800" dirty="0">
              <a:solidFill>
                <a:prstClr val="black"/>
              </a:solidFill>
              <a:latin typeface="Arial"/>
            </a:endParaRPr>
          </a:p>
          <a:p>
            <a:pPr marL="358775" indent="-358775">
              <a:spcAft>
                <a:spcPts val="0"/>
              </a:spcAft>
              <a:buClr>
                <a:prstClr val="black"/>
              </a:buClr>
              <a:buFont typeface="Arial" panose="020B0604020202020204" pitchFamily="34" charset="0"/>
              <a:buChar char="•"/>
            </a:pPr>
            <a:endParaRPr lang="en-AU" sz="1800" b="1" dirty="0">
              <a:solidFill>
                <a:prstClr val="black"/>
              </a:solidFill>
              <a:latin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86628"/>
          </a:xfrm>
          <a:prstGeom prst="rect">
            <a:avLst/>
          </a:prstGeom>
        </p:spPr>
      </p:pic>
    </p:spTree>
    <p:extLst>
      <p:ext uri="{BB962C8B-B14F-4D97-AF65-F5344CB8AC3E}">
        <p14:creationId xmlns:p14="http://schemas.microsoft.com/office/powerpoint/2010/main" val="3591871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3"/>
          <p:cNvSpPr txBox="1">
            <a:spLocks/>
          </p:cNvSpPr>
          <p:nvPr/>
        </p:nvSpPr>
        <p:spPr>
          <a:xfrm>
            <a:off x="7374632" y="6513000"/>
            <a:ext cx="1527048" cy="152400"/>
          </a:xfrm>
          <a:prstGeom prst="rect">
            <a:avLst/>
          </a:prstGeom>
        </p:spPr>
        <p:txBody>
          <a:bodyPr lIns="0" tIns="0" rIns="0" bIns="0" anchor="t" anchorCtr="0">
            <a:noAutofit/>
          </a:bodyPr>
          <a:lstStyle>
            <a:defPPr>
              <a:defRPr lang="en-US"/>
            </a:defPPr>
            <a:lvl1pPr marL="0" algn="r" defTabSz="914400" rtl="0" eaLnBrk="1" latinLnBrk="0" hangingPunct="1">
              <a:defRPr sz="1100" b="1" kern="1200">
                <a:solidFill>
                  <a:srgbClr val="00206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BD5762-3BDC-484D-9503-7EA6D5A9A8CE}" type="slidenum">
              <a:rPr lang="en-AU" smtClean="0"/>
              <a:pPr/>
              <a:t>3</a:t>
            </a:fld>
            <a:endParaRPr lang="en-AU"/>
          </a:p>
        </p:txBody>
      </p:sp>
      <p:sp>
        <p:nvSpPr>
          <p:cNvPr id="65" name="Rectangle 64"/>
          <p:cNvSpPr/>
          <p:nvPr/>
        </p:nvSpPr>
        <p:spPr bwMode="ltGray">
          <a:xfrm>
            <a:off x="536448" y="1844824"/>
            <a:ext cx="3891536" cy="408971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AU" sz="1400" dirty="0" smtClean="0">
              <a:solidFill>
                <a:schemeClr val="tx1"/>
              </a:solidFill>
            </a:endParaRPr>
          </a:p>
          <a:p>
            <a:r>
              <a:rPr lang="en-AU" sz="1400" b="1" dirty="0" smtClean="0">
                <a:solidFill>
                  <a:schemeClr val="tx1"/>
                </a:solidFill>
              </a:rPr>
              <a:t>School Readiness</a:t>
            </a:r>
            <a:r>
              <a:rPr lang="en-AU" sz="1400" dirty="0" smtClean="0">
                <a:solidFill>
                  <a:schemeClr val="tx1"/>
                </a:solidFill>
              </a:rPr>
              <a:t> – technical capacity for students to undertake assessment in testing window (9 days over 2 </a:t>
            </a:r>
            <a:r>
              <a:rPr lang="en-AU" sz="1400" dirty="0" err="1" smtClean="0">
                <a:solidFill>
                  <a:schemeClr val="tx1"/>
                </a:solidFill>
              </a:rPr>
              <a:t>wks</a:t>
            </a:r>
            <a:r>
              <a:rPr lang="en-AU" sz="1400" dirty="0" smtClean="0">
                <a:solidFill>
                  <a:schemeClr val="tx1"/>
                </a:solidFill>
              </a:rPr>
              <a:t>)</a:t>
            </a:r>
            <a:endParaRPr lang="en-AU" sz="1400" dirty="0" smtClean="0">
              <a:solidFill>
                <a:schemeClr val="tx1"/>
              </a:solidFill>
            </a:endParaRPr>
          </a:p>
          <a:p>
            <a:endParaRPr lang="en-AU" sz="1400" dirty="0">
              <a:solidFill>
                <a:schemeClr val="tx1"/>
              </a:solidFill>
            </a:endParaRPr>
          </a:p>
          <a:p>
            <a:endParaRPr lang="en-AU" sz="1400" dirty="0">
              <a:solidFill>
                <a:schemeClr val="tx1"/>
              </a:solidFill>
            </a:endParaRPr>
          </a:p>
          <a:p>
            <a:r>
              <a:rPr lang="en-AU" sz="1400" b="1" dirty="0" smtClean="0">
                <a:solidFill>
                  <a:schemeClr val="tx1"/>
                </a:solidFill>
              </a:rPr>
              <a:t>Teacher Readiness</a:t>
            </a:r>
            <a:r>
              <a:rPr lang="en-AU" sz="1400" dirty="0" smtClean="0">
                <a:solidFill>
                  <a:schemeClr val="tx1"/>
                </a:solidFill>
              </a:rPr>
              <a:t> –test administration within defined test session (i.e. class </a:t>
            </a:r>
            <a:r>
              <a:rPr lang="en-AU" sz="1400" dirty="0" smtClean="0">
                <a:solidFill>
                  <a:schemeClr val="tx1"/>
                </a:solidFill>
              </a:rPr>
              <a:t>logistics and </a:t>
            </a:r>
            <a:r>
              <a:rPr lang="en-AU" sz="1400" dirty="0" smtClean="0">
                <a:solidFill>
                  <a:schemeClr val="tx1"/>
                </a:solidFill>
              </a:rPr>
              <a:t>minor device </a:t>
            </a:r>
            <a:r>
              <a:rPr lang="en-AU" sz="1400" dirty="0" smtClean="0">
                <a:solidFill>
                  <a:schemeClr val="tx1"/>
                </a:solidFill>
              </a:rPr>
              <a:t>management)</a:t>
            </a:r>
            <a:endParaRPr lang="en-AU" sz="1400" dirty="0" smtClean="0">
              <a:solidFill>
                <a:schemeClr val="tx1"/>
              </a:solidFill>
            </a:endParaRPr>
          </a:p>
          <a:p>
            <a:endParaRPr lang="en-AU" sz="1400" dirty="0" smtClean="0">
              <a:solidFill>
                <a:schemeClr val="tx1"/>
              </a:solidFill>
            </a:endParaRPr>
          </a:p>
          <a:p>
            <a:endParaRPr lang="en-AU" sz="1400" dirty="0">
              <a:solidFill>
                <a:schemeClr val="tx1"/>
              </a:solidFill>
            </a:endParaRPr>
          </a:p>
          <a:p>
            <a:r>
              <a:rPr lang="en-AU" sz="1400" b="1" dirty="0" smtClean="0">
                <a:solidFill>
                  <a:schemeClr val="tx1"/>
                </a:solidFill>
              </a:rPr>
              <a:t>Student Readiness</a:t>
            </a:r>
            <a:r>
              <a:rPr lang="en-AU" sz="1400" dirty="0" smtClean="0">
                <a:solidFill>
                  <a:schemeClr val="tx1"/>
                </a:solidFill>
              </a:rPr>
              <a:t>- </a:t>
            </a:r>
            <a:r>
              <a:rPr lang="en-AU" sz="1400" dirty="0" smtClean="0">
                <a:solidFill>
                  <a:schemeClr val="tx1"/>
                </a:solidFill>
              </a:rPr>
              <a:t>ensuring students have sufficient </a:t>
            </a:r>
            <a:r>
              <a:rPr lang="en-AU" sz="1400" dirty="0" smtClean="0">
                <a:solidFill>
                  <a:schemeClr val="tx1"/>
                </a:solidFill>
              </a:rPr>
              <a:t>ICT skills </a:t>
            </a:r>
            <a:r>
              <a:rPr lang="en-AU" sz="1400" dirty="0" smtClean="0">
                <a:solidFill>
                  <a:schemeClr val="tx1"/>
                </a:solidFill>
              </a:rPr>
              <a:t>and are </a:t>
            </a:r>
            <a:r>
              <a:rPr lang="en-AU" sz="1400" dirty="0" smtClean="0">
                <a:solidFill>
                  <a:schemeClr val="tx1"/>
                </a:solidFill>
              </a:rPr>
              <a:t>familiar with </a:t>
            </a:r>
            <a:r>
              <a:rPr lang="en-AU" sz="1400" dirty="0" smtClean="0">
                <a:solidFill>
                  <a:schemeClr val="tx1"/>
                </a:solidFill>
              </a:rPr>
              <a:t>devices </a:t>
            </a:r>
            <a:r>
              <a:rPr lang="en-AU" sz="1400" dirty="0" smtClean="0">
                <a:solidFill>
                  <a:schemeClr val="tx1"/>
                </a:solidFill>
              </a:rPr>
              <a:t>and peripherals to undertake the assessment</a:t>
            </a:r>
          </a:p>
        </p:txBody>
      </p:sp>
      <p:sp>
        <p:nvSpPr>
          <p:cNvPr id="17" name="Title 3"/>
          <p:cNvSpPr txBox="1">
            <a:spLocks/>
          </p:cNvSpPr>
          <p:nvPr/>
        </p:nvSpPr>
        <p:spPr>
          <a:xfrm>
            <a:off x="536448" y="315072"/>
            <a:ext cx="8077200" cy="43204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0" i="1" kern="1200">
                <a:solidFill>
                  <a:schemeClr val="tx1"/>
                </a:solidFill>
                <a:latin typeface="+mn-lt"/>
                <a:ea typeface="+mj-ea"/>
                <a:cs typeface="+mj-cs"/>
              </a:defRPr>
            </a:lvl1pPr>
          </a:lstStyle>
          <a:p>
            <a:r>
              <a:rPr lang="en-AU" dirty="0" smtClean="0">
                <a:solidFill>
                  <a:schemeClr val="bg1"/>
                </a:solidFill>
              </a:rPr>
              <a:t>Different opt in strategies</a:t>
            </a:r>
            <a:endParaRPr lang="en-AU" dirty="0">
              <a:solidFill>
                <a:schemeClr val="bg1"/>
              </a:solidFill>
            </a:endParaRPr>
          </a:p>
        </p:txBody>
      </p:sp>
      <p:sp>
        <p:nvSpPr>
          <p:cNvPr id="18" name="Content Placeholder 3"/>
          <p:cNvSpPr txBox="1">
            <a:spLocks/>
          </p:cNvSpPr>
          <p:nvPr/>
        </p:nvSpPr>
        <p:spPr>
          <a:xfrm>
            <a:off x="536448" y="764704"/>
            <a:ext cx="8431088" cy="576064"/>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sz="1800" kern="1200">
                <a:solidFill>
                  <a:schemeClr val="tx2"/>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18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18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18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18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r>
              <a:rPr lang="en-AU" b="1" dirty="0" smtClean="0">
                <a:solidFill>
                  <a:srgbClr val="08ADE8"/>
                </a:solidFill>
                <a:latin typeface="+mn-lt"/>
              </a:rPr>
              <a:t>All schools will </a:t>
            </a:r>
            <a:r>
              <a:rPr lang="en-AU" b="1" dirty="0" smtClean="0">
                <a:solidFill>
                  <a:srgbClr val="08ADE8"/>
                </a:solidFill>
                <a:latin typeface="+mn-lt"/>
              </a:rPr>
              <a:t>transition from </a:t>
            </a:r>
            <a:r>
              <a:rPr lang="en-AU" b="1" dirty="0" smtClean="0">
                <a:solidFill>
                  <a:srgbClr val="08ADE8"/>
                </a:solidFill>
                <a:latin typeface="+mn-lt"/>
              </a:rPr>
              <a:t>2018 on an opt-in basis. </a:t>
            </a:r>
            <a:endParaRPr lang="en-AU" b="1" dirty="0">
              <a:solidFill>
                <a:srgbClr val="08ADE8"/>
              </a:solidFill>
              <a:latin typeface="+mn-lt"/>
            </a:endParaRPr>
          </a:p>
        </p:txBody>
      </p:sp>
      <p:sp>
        <p:nvSpPr>
          <p:cNvPr id="19" name="Rectangle 18"/>
          <p:cNvSpPr/>
          <p:nvPr/>
        </p:nvSpPr>
        <p:spPr bwMode="ltGray">
          <a:xfrm>
            <a:off x="533928" y="1340768"/>
            <a:ext cx="3894056" cy="504056"/>
          </a:xfrm>
          <a:prstGeom prst="rect">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smtClean="0">
                <a:solidFill>
                  <a:schemeClr val="bg1"/>
                </a:solidFill>
                <a:latin typeface="Arial Narrow" pitchFamily="34" charset="0"/>
              </a:rPr>
              <a:t>School, teacher and student readiness</a:t>
            </a:r>
          </a:p>
        </p:txBody>
      </p:sp>
      <p:grpSp>
        <p:nvGrpSpPr>
          <p:cNvPr id="4" name="Group 3"/>
          <p:cNvGrpSpPr/>
          <p:nvPr/>
        </p:nvGrpSpPr>
        <p:grpSpPr>
          <a:xfrm>
            <a:off x="4427984" y="1934416"/>
            <a:ext cx="4810107" cy="4146344"/>
            <a:chOff x="4499992" y="1610380"/>
            <a:chExt cx="4810107" cy="4146344"/>
          </a:xfrm>
        </p:grpSpPr>
        <p:pic>
          <p:nvPicPr>
            <p:cNvPr id="13" name="Picture 12"/>
            <p:cNvPicPr/>
            <p:nvPr/>
          </p:nvPicPr>
          <p:blipFill>
            <a:blip r:embed="rId3">
              <a:duotone>
                <a:schemeClr val="accent2">
                  <a:shade val="45000"/>
                  <a:satMod val="135000"/>
                </a:schemeClr>
                <a:prstClr val="white"/>
              </a:duotone>
            </a:blip>
            <a:stretch>
              <a:fillRect/>
            </a:stretch>
          </p:blipFill>
          <p:spPr>
            <a:xfrm>
              <a:off x="4499992" y="1610380"/>
              <a:ext cx="4695510" cy="4146344"/>
            </a:xfrm>
            <a:prstGeom prst="rect">
              <a:avLst/>
            </a:prstGeom>
          </p:spPr>
        </p:pic>
        <p:sp>
          <p:nvSpPr>
            <p:cNvPr id="3" name="Rounded Rectangle 2"/>
            <p:cNvSpPr/>
            <p:nvPr/>
          </p:nvSpPr>
          <p:spPr bwMode="ltGray">
            <a:xfrm>
              <a:off x="7389743" y="3066035"/>
              <a:ext cx="1304326" cy="23968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smtClean="0">
                  <a:solidFill>
                    <a:schemeClr val="tx2"/>
                  </a:solidFill>
                </a:rPr>
                <a:t>2018</a:t>
              </a:r>
            </a:p>
            <a:p>
              <a:pPr algn="ctr"/>
              <a:r>
                <a:rPr lang="en-AU" sz="1200" b="1" dirty="0">
                  <a:solidFill>
                    <a:schemeClr val="accent1">
                      <a:lumMod val="50000"/>
                    </a:schemeClr>
                  </a:solidFill>
                </a:rPr>
                <a:t>Schools: </a:t>
              </a:r>
              <a:r>
                <a:rPr lang="en-AU" sz="1200" b="1" dirty="0" smtClean="0">
                  <a:solidFill>
                    <a:schemeClr val="accent1">
                      <a:lumMod val="50000"/>
                    </a:schemeClr>
                  </a:solidFill>
                </a:rPr>
                <a:t>83</a:t>
              </a:r>
              <a:endParaRPr lang="en-AU" sz="1200" b="1" dirty="0">
                <a:solidFill>
                  <a:schemeClr val="accent1">
                    <a:lumMod val="50000"/>
                  </a:schemeClr>
                </a:solidFill>
              </a:endParaRPr>
            </a:p>
            <a:p>
              <a:pPr algn="ctr"/>
              <a:r>
                <a:rPr lang="en-AU" sz="1200" b="1" dirty="0">
                  <a:solidFill>
                    <a:schemeClr val="accent1">
                      <a:lumMod val="50000"/>
                    </a:schemeClr>
                  </a:solidFill>
                </a:rPr>
                <a:t>Students: </a:t>
              </a:r>
              <a:r>
                <a:rPr lang="en-AU" sz="1200" b="1" dirty="0" smtClean="0">
                  <a:solidFill>
                    <a:schemeClr val="accent1">
                      <a:lumMod val="50000"/>
                    </a:schemeClr>
                  </a:solidFill>
                </a:rPr>
                <a:t>15 885</a:t>
              </a:r>
              <a:endParaRPr lang="en-AU" sz="1200" b="1" dirty="0">
                <a:solidFill>
                  <a:schemeClr val="accent1">
                    <a:lumMod val="50000"/>
                  </a:schemeClr>
                </a:solidFill>
              </a:endParaRPr>
            </a:p>
            <a:p>
              <a:pPr algn="ctr"/>
              <a:endParaRPr lang="en-AU" sz="1200" b="1" dirty="0" smtClean="0">
                <a:solidFill>
                  <a:schemeClr val="tx2"/>
                </a:solidFill>
              </a:endParaRPr>
            </a:p>
          </p:txBody>
        </p:sp>
        <p:sp>
          <p:nvSpPr>
            <p:cNvPr id="21" name="Rounded Rectangle 20"/>
            <p:cNvSpPr/>
            <p:nvPr/>
          </p:nvSpPr>
          <p:spPr bwMode="ltGray">
            <a:xfrm>
              <a:off x="5929230" y="5008265"/>
              <a:ext cx="1536506" cy="598299"/>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smtClean="0">
                  <a:solidFill>
                    <a:schemeClr val="tx2"/>
                  </a:solidFill>
                </a:rPr>
                <a:t>2018</a:t>
              </a:r>
            </a:p>
            <a:p>
              <a:pPr algn="ctr"/>
              <a:r>
                <a:rPr lang="en-AU" sz="1200" b="1" dirty="0">
                  <a:solidFill>
                    <a:schemeClr val="accent1">
                      <a:lumMod val="50000"/>
                    </a:schemeClr>
                  </a:solidFill>
                </a:rPr>
                <a:t>Schools: </a:t>
              </a:r>
              <a:r>
                <a:rPr lang="en-AU" sz="1200" b="1" dirty="0" smtClean="0">
                  <a:solidFill>
                    <a:schemeClr val="accent1">
                      <a:lumMod val="50000"/>
                    </a:schemeClr>
                  </a:solidFill>
                </a:rPr>
                <a:t>124</a:t>
              </a:r>
              <a:endParaRPr lang="en-AU" sz="1200" b="1" dirty="0">
                <a:solidFill>
                  <a:schemeClr val="accent1">
                    <a:lumMod val="50000"/>
                  </a:schemeClr>
                </a:solidFill>
              </a:endParaRPr>
            </a:p>
            <a:p>
              <a:pPr algn="ctr"/>
              <a:r>
                <a:rPr lang="en-AU" sz="1200" b="1" dirty="0">
                  <a:solidFill>
                    <a:schemeClr val="accent1">
                      <a:lumMod val="50000"/>
                    </a:schemeClr>
                  </a:solidFill>
                </a:rPr>
                <a:t>Students: </a:t>
              </a:r>
              <a:r>
                <a:rPr lang="en-AU" sz="1200" b="1" dirty="0" smtClean="0">
                  <a:solidFill>
                    <a:schemeClr val="accent1">
                      <a:lumMod val="50000"/>
                    </a:schemeClr>
                  </a:solidFill>
                </a:rPr>
                <a:t>25 289</a:t>
              </a:r>
              <a:endParaRPr lang="en-AU" sz="1200" b="1" dirty="0">
                <a:solidFill>
                  <a:schemeClr val="accent1">
                    <a:lumMod val="50000"/>
                  </a:schemeClr>
                </a:solidFill>
              </a:endParaRPr>
            </a:p>
            <a:p>
              <a:pPr algn="ctr"/>
              <a:endParaRPr lang="en-AU" sz="1200" b="1" dirty="0" smtClean="0">
                <a:solidFill>
                  <a:schemeClr val="tx2"/>
                </a:solidFill>
              </a:endParaRPr>
            </a:p>
          </p:txBody>
        </p:sp>
        <p:sp>
          <p:nvSpPr>
            <p:cNvPr id="22" name="Rounded Rectangle 21"/>
            <p:cNvSpPr/>
            <p:nvPr/>
          </p:nvSpPr>
          <p:spPr bwMode="ltGray">
            <a:xfrm>
              <a:off x="8003743" y="5463066"/>
              <a:ext cx="653752" cy="21602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2"/>
                  </a:solidFill>
                  <a:latin typeface="Arial Narrow" panose="020B0606020202030204" pitchFamily="34" charset="0"/>
                </a:rPr>
                <a:t>2019</a:t>
              </a:r>
            </a:p>
          </p:txBody>
        </p:sp>
        <p:sp>
          <p:nvSpPr>
            <p:cNvPr id="26" name="Rounded Rectangle 25"/>
            <p:cNvSpPr/>
            <p:nvPr/>
          </p:nvSpPr>
          <p:spPr bwMode="ltGray">
            <a:xfrm>
              <a:off x="7668235" y="3975241"/>
              <a:ext cx="1359991" cy="453083"/>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smtClean="0">
                  <a:solidFill>
                    <a:schemeClr val="tx2"/>
                  </a:solidFill>
                </a:rPr>
                <a:t>2018</a:t>
              </a:r>
            </a:p>
            <a:p>
              <a:pPr algn="ctr"/>
              <a:r>
                <a:rPr lang="en-AU" sz="1200" b="1" dirty="0" smtClean="0">
                  <a:solidFill>
                    <a:schemeClr val="tx2"/>
                  </a:solidFill>
                </a:rPr>
                <a:t>Schools: 555</a:t>
              </a:r>
            </a:p>
            <a:p>
              <a:pPr algn="ctr"/>
              <a:r>
                <a:rPr lang="en-AU" sz="1200" b="1" dirty="0" smtClean="0">
                  <a:solidFill>
                    <a:schemeClr val="tx2"/>
                  </a:solidFill>
                </a:rPr>
                <a:t>Students:67 104</a:t>
              </a:r>
            </a:p>
          </p:txBody>
        </p:sp>
        <p:sp>
          <p:nvSpPr>
            <p:cNvPr id="27" name="Rounded Rectangle 26"/>
            <p:cNvSpPr/>
            <p:nvPr/>
          </p:nvSpPr>
          <p:spPr bwMode="ltGray">
            <a:xfrm>
              <a:off x="8004891" y="4888632"/>
              <a:ext cx="1305208" cy="21602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smtClean="0">
                  <a:solidFill>
                    <a:schemeClr val="tx2"/>
                  </a:solidFill>
                </a:rPr>
                <a:t>2018</a:t>
              </a:r>
            </a:p>
            <a:p>
              <a:pPr algn="ctr"/>
              <a:r>
                <a:rPr lang="en-AU" sz="1200" b="1" dirty="0">
                  <a:solidFill>
                    <a:schemeClr val="accent1">
                      <a:lumMod val="50000"/>
                    </a:schemeClr>
                  </a:solidFill>
                </a:rPr>
                <a:t>Schools: </a:t>
              </a:r>
              <a:r>
                <a:rPr lang="en-AU" sz="1200" b="1" dirty="0" smtClean="0">
                  <a:solidFill>
                    <a:schemeClr val="accent1">
                      <a:lumMod val="50000"/>
                    </a:schemeClr>
                  </a:solidFill>
                </a:rPr>
                <a:t>108</a:t>
              </a:r>
              <a:endParaRPr lang="en-AU" sz="1200" b="1" dirty="0">
                <a:solidFill>
                  <a:schemeClr val="accent1">
                    <a:lumMod val="50000"/>
                  </a:schemeClr>
                </a:solidFill>
              </a:endParaRPr>
            </a:p>
            <a:p>
              <a:pPr algn="ctr"/>
              <a:r>
                <a:rPr lang="en-AU" sz="1200" b="1" dirty="0">
                  <a:solidFill>
                    <a:schemeClr val="accent1">
                      <a:lumMod val="50000"/>
                    </a:schemeClr>
                  </a:solidFill>
                </a:rPr>
                <a:t>Students: </a:t>
              </a:r>
              <a:r>
                <a:rPr lang="en-AU" sz="1200" b="1" dirty="0" smtClean="0">
                  <a:solidFill>
                    <a:schemeClr val="accent1">
                      <a:lumMod val="50000"/>
                    </a:schemeClr>
                  </a:solidFill>
                </a:rPr>
                <a:t>20 777</a:t>
              </a:r>
              <a:endParaRPr lang="en-AU" sz="1200" b="1" dirty="0">
                <a:solidFill>
                  <a:schemeClr val="accent1">
                    <a:lumMod val="50000"/>
                  </a:schemeClr>
                </a:solidFill>
              </a:endParaRPr>
            </a:p>
            <a:p>
              <a:pPr algn="ctr"/>
              <a:endParaRPr lang="en-AU" sz="1200" b="1" dirty="0" smtClean="0">
                <a:solidFill>
                  <a:schemeClr val="tx2"/>
                </a:solidFill>
              </a:endParaRPr>
            </a:p>
          </p:txBody>
        </p:sp>
        <p:sp>
          <p:nvSpPr>
            <p:cNvPr id="28" name="Rounded Rectangle 27"/>
            <p:cNvSpPr/>
            <p:nvPr/>
          </p:nvSpPr>
          <p:spPr bwMode="ltGray">
            <a:xfrm>
              <a:off x="6322308" y="3863323"/>
              <a:ext cx="1451540" cy="21602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smtClean="0">
                  <a:solidFill>
                    <a:schemeClr val="tx2"/>
                  </a:solidFill>
                </a:rPr>
                <a:t>2018</a:t>
              </a:r>
            </a:p>
            <a:p>
              <a:pPr algn="ctr"/>
              <a:r>
                <a:rPr lang="en-AU" sz="1200" b="1" dirty="0">
                  <a:solidFill>
                    <a:schemeClr val="accent1">
                      <a:lumMod val="50000"/>
                    </a:schemeClr>
                  </a:solidFill>
                </a:rPr>
                <a:t>Schools: </a:t>
              </a:r>
              <a:r>
                <a:rPr lang="en-AU" sz="1200" b="1" dirty="0" smtClean="0">
                  <a:solidFill>
                    <a:schemeClr val="accent1">
                      <a:lumMod val="50000"/>
                    </a:schemeClr>
                  </a:solidFill>
                </a:rPr>
                <a:t>141</a:t>
              </a:r>
              <a:endParaRPr lang="en-AU" sz="1200" b="1" dirty="0">
                <a:solidFill>
                  <a:schemeClr val="accent1">
                    <a:lumMod val="50000"/>
                  </a:schemeClr>
                </a:solidFill>
              </a:endParaRPr>
            </a:p>
            <a:p>
              <a:pPr algn="ctr"/>
              <a:r>
                <a:rPr lang="en-AU" sz="1200" b="1" dirty="0">
                  <a:solidFill>
                    <a:schemeClr val="accent1">
                      <a:lumMod val="50000"/>
                    </a:schemeClr>
                  </a:solidFill>
                </a:rPr>
                <a:t>Students: </a:t>
              </a:r>
              <a:r>
                <a:rPr lang="en-AU" sz="1200" b="1" dirty="0" smtClean="0">
                  <a:solidFill>
                    <a:schemeClr val="accent1">
                      <a:lumMod val="50000"/>
                    </a:schemeClr>
                  </a:solidFill>
                </a:rPr>
                <a:t>19 045</a:t>
              </a:r>
              <a:endParaRPr lang="en-AU" sz="1200" b="1" dirty="0">
                <a:solidFill>
                  <a:schemeClr val="accent1">
                    <a:lumMod val="50000"/>
                  </a:schemeClr>
                </a:solidFill>
              </a:endParaRPr>
            </a:p>
            <a:p>
              <a:pPr algn="ctr"/>
              <a:endParaRPr lang="en-AU" sz="1200" b="1" dirty="0" smtClean="0">
                <a:solidFill>
                  <a:schemeClr val="tx2"/>
                </a:solidFill>
              </a:endParaRPr>
            </a:p>
          </p:txBody>
        </p:sp>
        <p:sp>
          <p:nvSpPr>
            <p:cNvPr id="29" name="Rounded Rectangle 28"/>
            <p:cNvSpPr/>
            <p:nvPr/>
          </p:nvSpPr>
          <p:spPr bwMode="ltGray">
            <a:xfrm>
              <a:off x="4821368" y="3212976"/>
              <a:ext cx="1373832" cy="864096"/>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smtClean="0">
                  <a:solidFill>
                    <a:schemeClr val="accent1">
                      <a:lumMod val="50000"/>
                    </a:schemeClr>
                  </a:solidFill>
                  <a:latin typeface="+mj-lt"/>
                </a:rPr>
                <a:t>2018</a:t>
              </a:r>
            </a:p>
            <a:p>
              <a:pPr algn="ctr"/>
              <a:r>
                <a:rPr lang="en-AU" sz="1200" b="1" dirty="0" smtClean="0">
                  <a:solidFill>
                    <a:schemeClr val="accent1">
                      <a:lumMod val="50000"/>
                    </a:schemeClr>
                  </a:solidFill>
                  <a:latin typeface="+mj-lt"/>
                </a:rPr>
                <a:t>Schools: 274</a:t>
              </a:r>
            </a:p>
            <a:p>
              <a:pPr algn="ctr"/>
              <a:r>
                <a:rPr lang="en-AU" sz="1200" b="1" dirty="0" smtClean="0">
                  <a:solidFill>
                    <a:schemeClr val="accent1">
                      <a:lumMod val="50000"/>
                    </a:schemeClr>
                  </a:solidFill>
                  <a:latin typeface="+mj-lt"/>
                </a:rPr>
                <a:t>Students: 43 326</a:t>
              </a:r>
            </a:p>
            <a:p>
              <a:pPr algn="ctr"/>
              <a:endParaRPr lang="en-AU" sz="1200" b="1" dirty="0" smtClean="0">
                <a:solidFill>
                  <a:schemeClr val="accent1">
                    <a:lumMod val="50000"/>
                  </a:schemeClr>
                </a:solidFill>
                <a:latin typeface="+mj-lt"/>
              </a:endParaRPr>
            </a:p>
          </p:txBody>
        </p:sp>
        <p:sp>
          <p:nvSpPr>
            <p:cNvPr id="30" name="Rounded Rectangle 29"/>
            <p:cNvSpPr/>
            <p:nvPr/>
          </p:nvSpPr>
          <p:spPr bwMode="ltGray">
            <a:xfrm>
              <a:off x="6558931" y="2787524"/>
              <a:ext cx="653752" cy="216024"/>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2"/>
                  </a:solidFill>
                  <a:latin typeface="Arial Narrow" panose="020B0606020202030204" pitchFamily="34" charset="0"/>
                </a:rPr>
                <a:t>2019</a:t>
              </a:r>
            </a:p>
          </p:txBody>
        </p:sp>
      </p:grpSp>
      <p:sp>
        <p:nvSpPr>
          <p:cNvPr id="31" name="Rectangle 30"/>
          <p:cNvSpPr/>
          <p:nvPr/>
        </p:nvSpPr>
        <p:spPr bwMode="ltGray">
          <a:xfrm>
            <a:off x="4710392" y="1340768"/>
            <a:ext cx="3894056" cy="504056"/>
          </a:xfrm>
          <a:prstGeom prst="rect">
            <a:avLst/>
          </a:prstGeom>
          <a:solidFill>
            <a:schemeClr val="tx2"/>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smtClean="0">
                <a:solidFill>
                  <a:schemeClr val="bg1"/>
                </a:solidFill>
                <a:latin typeface="Arial Narrow" pitchFamily="34" charset="0"/>
              </a:rPr>
              <a:t>Indicative year of first online assessment</a:t>
            </a:r>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03871">
            <a:off x="2742793" y="5140900"/>
            <a:ext cx="1613183" cy="12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243" y="5400872"/>
            <a:ext cx="1613183" cy="12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V="1">
            <a:off x="7119584" y="5224289"/>
            <a:ext cx="698702" cy="36495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842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271591" cy="6858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5" y="209855"/>
            <a:ext cx="9144000" cy="6438289"/>
          </a:xfrm>
          <a:prstGeom prst="rect">
            <a:avLst/>
          </a:prstGeom>
        </p:spPr>
      </p:pic>
    </p:spTree>
    <p:extLst>
      <p:ext uri="{BB962C8B-B14F-4D97-AF65-F5344CB8AC3E}">
        <p14:creationId xmlns:p14="http://schemas.microsoft.com/office/powerpoint/2010/main" val="205208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9088" y="71438"/>
            <a:ext cx="8824912" cy="1143000"/>
          </a:xfrm>
        </p:spPr>
        <p:txBody>
          <a:bodyPr/>
          <a:lstStyle/>
          <a:p>
            <a:pPr algn="l"/>
            <a:r>
              <a:rPr lang="en-AU" dirty="0" smtClean="0">
                <a:solidFill>
                  <a:schemeClr val="accent1">
                    <a:lumMod val="50000"/>
                  </a:schemeClr>
                </a:solidFill>
                <a:latin typeface="Arial" pitchFamily="34" charset="0"/>
                <a:cs typeface="Arial" pitchFamily="34" charset="0"/>
              </a:rPr>
              <a:t>NAPLAN Online Testing Schedule</a:t>
            </a:r>
            <a:endParaRPr lang="en-AU" dirty="0">
              <a:solidFill>
                <a:schemeClr val="accent1">
                  <a:lumMod val="50000"/>
                </a:schemeClr>
              </a:solidFill>
              <a:latin typeface="Arial" pitchFamily="34" charset="0"/>
              <a:cs typeface="Arial" pitchFamily="34" charset="0"/>
            </a:endParaRPr>
          </a:p>
        </p:txBody>
      </p:sp>
      <p:sp>
        <p:nvSpPr>
          <p:cNvPr id="5" name="Rectangle 4"/>
          <p:cNvSpPr/>
          <p:nvPr/>
        </p:nvSpPr>
        <p:spPr>
          <a:xfrm>
            <a:off x="5761971" y="1254334"/>
            <a:ext cx="3389586" cy="5324535"/>
          </a:xfrm>
          <a:prstGeom prst="rect">
            <a:avLst/>
          </a:prstGeom>
        </p:spPr>
        <p:txBody>
          <a:bodyPr wrap="square">
            <a:spAutoFit/>
          </a:bodyPr>
          <a:lstStyle/>
          <a:p>
            <a:pPr marL="342900" indent="-342900">
              <a:buFont typeface="Arial" panose="020B0604020202020204" pitchFamily="34" charset="0"/>
              <a:buChar char="•"/>
            </a:pPr>
            <a:r>
              <a:rPr lang="en-AU" sz="2000" dirty="0" smtClean="0"/>
              <a:t>2 day testing window for Writing Test for </a:t>
            </a:r>
            <a:r>
              <a:rPr lang="en-AU" sz="2000" b="1" dirty="0" smtClean="0"/>
              <a:t>ALL</a:t>
            </a:r>
            <a:r>
              <a:rPr lang="en-AU" sz="2000" dirty="0" smtClean="0"/>
              <a:t> class groups.</a:t>
            </a:r>
          </a:p>
          <a:p>
            <a:endParaRPr lang="en-AU" sz="2000" dirty="0" smtClean="0"/>
          </a:p>
          <a:p>
            <a:pPr marL="342900" indent="-342900">
              <a:buFont typeface="Arial" panose="020B0604020202020204" pitchFamily="34" charset="0"/>
              <a:buChar char="•"/>
            </a:pPr>
            <a:r>
              <a:rPr lang="en-AU" sz="2000" dirty="0" smtClean="0"/>
              <a:t>Reading </a:t>
            </a:r>
            <a:r>
              <a:rPr lang="en-AU" sz="2000" dirty="0"/>
              <a:t>test </a:t>
            </a:r>
            <a:r>
              <a:rPr lang="en-AU" sz="2000" dirty="0" smtClean="0"/>
              <a:t>completed prior </a:t>
            </a:r>
            <a:r>
              <a:rPr lang="en-AU" sz="2000" dirty="0"/>
              <a:t>to performing the Conventions of Language test.</a:t>
            </a:r>
          </a:p>
          <a:p>
            <a:endParaRPr lang="en-AU" sz="2000" dirty="0" smtClean="0"/>
          </a:p>
          <a:p>
            <a:pPr marL="342900" indent="-342900">
              <a:buFont typeface="Arial" panose="020B0604020202020204" pitchFamily="34" charset="0"/>
              <a:buChar char="•"/>
            </a:pPr>
            <a:r>
              <a:rPr lang="en-AU" sz="2000" dirty="0" smtClean="0"/>
              <a:t>Reading </a:t>
            </a:r>
            <a:r>
              <a:rPr lang="en-AU" sz="2000" dirty="0"/>
              <a:t>test </a:t>
            </a:r>
            <a:r>
              <a:rPr lang="en-AU" sz="2000" dirty="0" smtClean="0"/>
              <a:t>result will differentiate the Conventions </a:t>
            </a:r>
            <a:r>
              <a:rPr lang="en-AU" sz="2000" dirty="0"/>
              <a:t>of Language test</a:t>
            </a:r>
            <a:r>
              <a:rPr lang="en-AU" sz="2000" dirty="0" smtClean="0"/>
              <a:t>. </a:t>
            </a:r>
          </a:p>
          <a:p>
            <a:endParaRPr lang="en-AU" sz="2000" dirty="0" smtClean="0"/>
          </a:p>
          <a:p>
            <a:pPr marL="342900" indent="-342900">
              <a:buFont typeface="Arial" panose="020B0604020202020204" pitchFamily="34" charset="0"/>
              <a:buChar char="•"/>
            </a:pPr>
            <a:r>
              <a:rPr lang="en-AU" sz="2000" dirty="0" smtClean="0"/>
              <a:t>Followed by any catch-up tests required.</a:t>
            </a:r>
          </a:p>
          <a:p>
            <a:pPr marL="342900" indent="-342900">
              <a:buFont typeface="Arial" panose="020B0604020202020204" pitchFamily="34" charset="0"/>
              <a:buChar char="•"/>
            </a:pPr>
            <a:endParaRPr lang="en-AU" sz="20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10" y="1060201"/>
            <a:ext cx="5393079" cy="4839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rot="20454761">
            <a:off x="161664" y="4369400"/>
            <a:ext cx="6360765" cy="769441"/>
          </a:xfrm>
          <a:prstGeom prst="rect">
            <a:avLst/>
          </a:prstGeom>
          <a:noFill/>
        </p:spPr>
        <p:txBody>
          <a:bodyPr wrap="square" rtlCol="0">
            <a:spAutoFit/>
          </a:bodyPr>
          <a:lstStyle/>
          <a:p>
            <a:r>
              <a:rPr lang="en-AU" sz="4400" b="1" dirty="0" smtClean="0">
                <a:solidFill>
                  <a:schemeClr val="accent4">
                    <a:lumMod val="75000"/>
                  </a:schemeClr>
                </a:solidFill>
              </a:rPr>
              <a:t>SEQUENCE IS IMPORTANT</a:t>
            </a:r>
            <a:endParaRPr lang="en-AU" sz="4400" b="1" dirty="0">
              <a:solidFill>
                <a:schemeClr val="accent4">
                  <a:lumMod val="75000"/>
                </a:schemeClr>
              </a:solidFill>
            </a:endParaRPr>
          </a:p>
        </p:txBody>
      </p:sp>
    </p:spTree>
    <p:extLst>
      <p:ext uri="{BB962C8B-B14F-4D97-AF65-F5344CB8AC3E}">
        <p14:creationId xmlns:p14="http://schemas.microsoft.com/office/powerpoint/2010/main" val="25080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734" y="6339746"/>
            <a:ext cx="8554624" cy="276999"/>
          </a:xfrm>
          <a:prstGeom prst="rect">
            <a:avLst/>
          </a:prstGeom>
        </p:spPr>
        <p:txBody>
          <a:bodyPr wrap="square">
            <a:spAutoFit/>
          </a:bodyPr>
          <a:lstStyle/>
          <a:p>
            <a:pPr algn="ctr"/>
            <a:r>
              <a:rPr lang="en-AU" sz="1200" b="1" dirty="0">
                <a:solidFill>
                  <a:schemeClr val="bg1"/>
                </a:solidFill>
                <a:latin typeface="Arial" panose="020B0604020202020204" pitchFamily="34" charset="0"/>
                <a:ea typeface="Roboto Light" panose="02000000000000000000" pitchFamily="2" charset="0"/>
                <a:cs typeface="Arial" panose="020B0604020202020204" pitchFamily="34" charset="0"/>
              </a:rPr>
              <a:t>http://</a:t>
            </a:r>
            <a:r>
              <a:rPr lang="en-AU" sz="1200" b="1" dirty="0">
                <a:solidFill>
                  <a:schemeClr val="bg1"/>
                </a:solidFill>
                <a:latin typeface="Arial" panose="020B0604020202020204" pitchFamily="34" charset="0"/>
                <a:ea typeface="Roboto Light" panose="02000000000000000000" pitchFamily="2" charset="0"/>
                <a:cs typeface="Arial" panose="020B0604020202020204" pitchFamily="34" charset="0"/>
                <a:hlinkClick r:id="rId3"/>
              </a:rPr>
              <a:t>nap.edu.au/online-assessment/research-and-development/tailored-tests</a:t>
            </a:r>
            <a:endParaRPr lang="en-AU" sz="1200" b="1" dirty="0">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0710" y="1117703"/>
            <a:ext cx="6993290" cy="5222043"/>
          </a:xfrm>
          <a:prstGeom prst="rect">
            <a:avLst/>
          </a:prstGeom>
        </p:spPr>
      </p:pic>
      <p:sp>
        <p:nvSpPr>
          <p:cNvPr id="4" name="Rectangle 3"/>
          <p:cNvSpPr/>
          <p:nvPr/>
        </p:nvSpPr>
        <p:spPr>
          <a:xfrm>
            <a:off x="90556" y="1489114"/>
            <a:ext cx="2586719" cy="1646605"/>
          </a:xfrm>
          <a:prstGeom prst="rect">
            <a:avLst/>
          </a:prstGeom>
        </p:spPr>
        <p:txBody>
          <a:bodyPr wrap="square">
            <a:spAutoFit/>
          </a:bodyPr>
          <a:lstStyle/>
          <a:p>
            <a:pPr marL="285750" indent="-285750">
              <a:spcBef>
                <a:spcPts val="600"/>
              </a:spcBef>
              <a:buFont typeface="Wingdings" panose="05000000000000000000" pitchFamily="2" charset="2"/>
              <a:buChar char="§"/>
            </a:pPr>
            <a:r>
              <a:rPr lang="en-AU" sz="1600" dirty="0">
                <a:latin typeface="Arial" panose="020B0604020202020204" pitchFamily="34" charset="0"/>
                <a:ea typeface="Roboto Light" panose="02000000000000000000" pitchFamily="2" charset="0"/>
                <a:cs typeface="Arial" panose="020B0604020202020204" pitchFamily="34" charset="0"/>
              </a:rPr>
              <a:t>Automatically adapts to a student's performance </a:t>
            </a:r>
          </a:p>
          <a:p>
            <a:pPr marL="285750" indent="-285750">
              <a:spcBef>
                <a:spcPts val="600"/>
              </a:spcBef>
              <a:buFont typeface="Wingdings" panose="05000000000000000000" pitchFamily="2" charset="2"/>
              <a:buChar char="§"/>
            </a:pPr>
            <a:r>
              <a:rPr lang="en-AU" sz="1600" dirty="0">
                <a:latin typeface="Arial" panose="020B0604020202020204" pitchFamily="34" charset="0"/>
                <a:ea typeface="Roboto Light" panose="02000000000000000000" pitchFamily="2" charset="0"/>
                <a:cs typeface="Arial" panose="020B0604020202020204" pitchFamily="34" charset="0"/>
              </a:rPr>
              <a:t>Asks sets of questions that match the student achievement level</a:t>
            </a:r>
          </a:p>
        </p:txBody>
      </p:sp>
      <p:sp>
        <p:nvSpPr>
          <p:cNvPr id="3" name="Title 2"/>
          <p:cNvSpPr>
            <a:spLocks noGrp="1"/>
          </p:cNvSpPr>
          <p:nvPr>
            <p:ph type="title" idx="4294967295"/>
          </p:nvPr>
        </p:nvSpPr>
        <p:spPr>
          <a:xfrm>
            <a:off x="88135" y="565340"/>
            <a:ext cx="9221118" cy="690886"/>
          </a:xfrm>
        </p:spPr>
        <p:txBody>
          <a:bodyPr/>
          <a:lstStyle/>
          <a:p>
            <a:r>
              <a:rPr lang="en-AU" sz="2800" b="1" dirty="0">
                <a:solidFill>
                  <a:schemeClr val="bg1"/>
                </a:solidFill>
                <a:latin typeface="Arial" panose="020B0604020202020204" pitchFamily="34" charset="0"/>
                <a:cs typeface="Arial" panose="020B0604020202020204" pitchFamily="34" charset="0"/>
              </a:rPr>
              <a:t>How will tailored testing work for NAPLAN Online? </a:t>
            </a:r>
            <a:r>
              <a:rPr lang="en-AU" b="1" dirty="0">
                <a:latin typeface="Arial" panose="020B0604020202020204" pitchFamily="34" charset="0"/>
                <a:cs typeface="Arial" panose="020B0604020202020204" pitchFamily="34" charset="0"/>
              </a:rPr>
              <a:t/>
            </a:r>
            <a:br>
              <a:rPr lang="en-AU" b="1" dirty="0">
                <a:latin typeface="Arial" panose="020B0604020202020204" pitchFamily="34" charset="0"/>
                <a:cs typeface="Arial" panose="020B0604020202020204" pitchFamily="34" charset="0"/>
              </a:rPr>
            </a:br>
            <a:endParaRPr lang="en-AU" dirty="0"/>
          </a:p>
        </p:txBody>
      </p:sp>
    </p:spTree>
    <p:extLst>
      <p:ext uri="{BB962C8B-B14F-4D97-AF65-F5344CB8AC3E}">
        <p14:creationId xmlns:p14="http://schemas.microsoft.com/office/powerpoint/2010/main" val="65716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16" y="-103844"/>
            <a:ext cx="4779241" cy="32442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204" y="4053020"/>
            <a:ext cx="4675060" cy="300539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287" y="87682"/>
            <a:ext cx="4793887" cy="31833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0959" y="1788829"/>
            <a:ext cx="3255732" cy="268881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134" y="5730332"/>
            <a:ext cx="2005099" cy="1127668"/>
          </a:xfrm>
          <a:prstGeom prst="rect">
            <a:avLst/>
          </a:prstGeom>
        </p:spPr>
      </p:pic>
    </p:spTree>
    <p:extLst>
      <p:ext uri="{BB962C8B-B14F-4D97-AF65-F5344CB8AC3E}">
        <p14:creationId xmlns:p14="http://schemas.microsoft.com/office/powerpoint/2010/main" val="3184996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34" y="5853818"/>
            <a:ext cx="2005099" cy="1127668"/>
          </a:xfrm>
          <a:prstGeom prst="rect">
            <a:avLst/>
          </a:prstGeom>
        </p:spPr>
      </p:pic>
      <p:sp>
        <p:nvSpPr>
          <p:cNvPr id="2" name="TextBox 1"/>
          <p:cNvSpPr txBox="1"/>
          <p:nvPr/>
        </p:nvSpPr>
        <p:spPr>
          <a:xfrm>
            <a:off x="662152" y="599090"/>
            <a:ext cx="1907627" cy="369332"/>
          </a:xfrm>
          <a:prstGeom prst="rect">
            <a:avLst/>
          </a:prstGeom>
          <a:noFill/>
        </p:spPr>
        <p:txBody>
          <a:bodyPr wrap="square" rtlCol="0">
            <a:spAutoFit/>
          </a:bodyPr>
          <a:lstStyle/>
          <a:p>
            <a:endParaRPr lang="en-AU"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366" y="1925636"/>
            <a:ext cx="4676775" cy="30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32631" y="93713"/>
            <a:ext cx="1953544" cy="183192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p>
        </p:txBody>
      </p:sp>
      <p:sp>
        <p:nvSpPr>
          <p:cNvPr id="4" name="TextBox 3"/>
          <p:cNvSpPr txBox="1"/>
          <p:nvPr/>
        </p:nvSpPr>
        <p:spPr>
          <a:xfrm>
            <a:off x="505275" y="540314"/>
            <a:ext cx="1571461" cy="938719"/>
          </a:xfrm>
          <a:prstGeom prst="rect">
            <a:avLst/>
          </a:prstGeom>
          <a:noFill/>
        </p:spPr>
        <p:txBody>
          <a:bodyPr wrap="square" rtlCol="0">
            <a:spAutoFit/>
          </a:bodyPr>
          <a:lstStyle/>
          <a:p>
            <a:pPr algn="ctr"/>
            <a:r>
              <a:rPr lang="en-AU" sz="1100" dirty="0">
                <a:latin typeface="Arial" panose="020B0604020202020204" pitchFamily="34" charset="0"/>
                <a:cs typeface="Arial" panose="020B0604020202020204" pitchFamily="34" charset="0"/>
              </a:rPr>
              <a:t>W</a:t>
            </a:r>
            <a:r>
              <a:rPr lang="en-AU" sz="1100" dirty="0" smtClean="0">
                <a:latin typeface="Arial" panose="020B0604020202020204" pitchFamily="34" charset="0"/>
                <a:cs typeface="Arial" panose="020B0604020202020204" pitchFamily="34" charset="0"/>
              </a:rPr>
              <a:t>hole-school </a:t>
            </a:r>
            <a:r>
              <a:rPr lang="en-AU" sz="1100" dirty="0">
                <a:latin typeface="Arial" panose="020B0604020202020204" pitchFamily="34" charset="0"/>
                <a:cs typeface="Arial" panose="020B0604020202020204" pitchFamily="34" charset="0"/>
              </a:rPr>
              <a:t>approaches to the effective use of </a:t>
            </a:r>
            <a:r>
              <a:rPr lang="en-AU" sz="1100" dirty="0" smtClean="0">
                <a:latin typeface="Arial" panose="020B0604020202020204" pitchFamily="34" charset="0"/>
                <a:cs typeface="Arial" panose="020B0604020202020204" pitchFamily="34" charset="0"/>
              </a:rPr>
              <a:t>ICT – timetabling, updates, wireless configuration</a:t>
            </a:r>
            <a:endParaRPr lang="en-AU" sz="1100" dirty="0">
              <a:latin typeface="Arial" panose="020B0604020202020204" pitchFamily="34" charset="0"/>
              <a:cs typeface="Arial" panose="020B0604020202020204" pitchFamily="34" charset="0"/>
            </a:endParaRPr>
          </a:p>
        </p:txBody>
      </p:sp>
      <p:sp>
        <p:nvSpPr>
          <p:cNvPr id="6" name="Oval 5"/>
          <p:cNvSpPr/>
          <p:nvPr/>
        </p:nvSpPr>
        <p:spPr>
          <a:xfrm>
            <a:off x="204821" y="1853489"/>
            <a:ext cx="1816735" cy="183931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a:p>
        </p:txBody>
      </p:sp>
      <p:sp>
        <p:nvSpPr>
          <p:cNvPr id="8" name="TextBox 7"/>
          <p:cNvSpPr txBox="1"/>
          <p:nvPr/>
        </p:nvSpPr>
        <p:spPr>
          <a:xfrm>
            <a:off x="613415" y="2388423"/>
            <a:ext cx="1135120" cy="769441"/>
          </a:xfrm>
          <a:prstGeom prst="rect">
            <a:avLst/>
          </a:prstGeom>
          <a:noFill/>
        </p:spPr>
        <p:txBody>
          <a:bodyPr wrap="square" rtlCol="0">
            <a:spAutoFit/>
          </a:bodyPr>
          <a:lstStyle/>
          <a:p>
            <a:pPr algn="ctr"/>
            <a:r>
              <a:rPr lang="en-AU" sz="1100" dirty="0">
                <a:latin typeface="Arial" panose="020B0604020202020204" pitchFamily="34" charset="0"/>
                <a:cs typeface="Arial" panose="020B0604020202020204" pitchFamily="34" charset="0"/>
              </a:rPr>
              <a:t>Assessment of school ICT growth plans and budgets</a:t>
            </a:r>
          </a:p>
        </p:txBody>
      </p:sp>
      <p:sp>
        <p:nvSpPr>
          <p:cNvPr id="9" name="Oval 8"/>
          <p:cNvSpPr/>
          <p:nvPr/>
        </p:nvSpPr>
        <p:spPr>
          <a:xfrm>
            <a:off x="6787375" y="255741"/>
            <a:ext cx="2230501" cy="2208053"/>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lvl="1" algn="ctr"/>
            <a:r>
              <a:rPr lang="en-US" sz="1100" dirty="0">
                <a:solidFill>
                  <a:schemeClr val="tx1"/>
                </a:solidFill>
                <a:latin typeface="Arial" panose="020B0604020202020204" pitchFamily="34" charset="0"/>
                <a:cs typeface="Arial" panose="020B0604020202020204" pitchFamily="34" charset="0"/>
              </a:rPr>
              <a:t>Bandwidth </a:t>
            </a:r>
            <a:r>
              <a:rPr lang="en-US" sz="1100" dirty="0" smtClean="0">
                <a:solidFill>
                  <a:schemeClr val="tx1"/>
                </a:solidFill>
                <a:latin typeface="Arial" panose="020B0604020202020204" pitchFamily="34" charset="0"/>
                <a:cs typeface="Arial" panose="020B0604020202020204" pitchFamily="34" charset="0"/>
              </a:rPr>
              <a:t>capacity </a:t>
            </a:r>
            <a:r>
              <a:rPr lang="en-US" sz="1100" dirty="0">
                <a:solidFill>
                  <a:schemeClr val="tx1"/>
                </a:solidFill>
                <a:latin typeface="Arial" panose="020B0604020202020204" pitchFamily="34" charset="0"/>
                <a:cs typeface="Arial" panose="020B0604020202020204" pitchFamily="34" charset="0"/>
              </a:rPr>
              <a:t>and </a:t>
            </a:r>
            <a:r>
              <a:rPr lang="en-US" sz="1100" dirty="0" smtClean="0">
                <a:solidFill>
                  <a:schemeClr val="tx1"/>
                </a:solidFill>
                <a:latin typeface="Arial" panose="020B0604020202020204" pitchFamily="34" charset="0"/>
                <a:cs typeface="Arial" panose="020B0604020202020204" pitchFamily="34" charset="0"/>
              </a:rPr>
              <a:t>management support through training and Connect communities. </a:t>
            </a:r>
            <a:endParaRPr lang="en-US" sz="1100" dirty="0">
              <a:solidFill>
                <a:schemeClr val="tx1"/>
              </a:solidFill>
              <a:latin typeface="Arial" panose="020B0604020202020204" pitchFamily="34" charset="0"/>
              <a:cs typeface="Arial" panose="020B0604020202020204" pitchFamily="34" charset="0"/>
            </a:endParaRPr>
          </a:p>
        </p:txBody>
      </p:sp>
      <p:sp>
        <p:nvSpPr>
          <p:cNvPr id="11" name="Oval 10"/>
          <p:cNvSpPr/>
          <p:nvPr/>
        </p:nvSpPr>
        <p:spPr>
          <a:xfrm>
            <a:off x="3515709" y="4474823"/>
            <a:ext cx="2270557" cy="227962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AU"/>
          </a:p>
        </p:txBody>
      </p:sp>
      <p:sp>
        <p:nvSpPr>
          <p:cNvPr id="10" name="TextBox 9"/>
          <p:cNvSpPr txBox="1"/>
          <p:nvPr/>
        </p:nvSpPr>
        <p:spPr>
          <a:xfrm>
            <a:off x="4010552" y="4861620"/>
            <a:ext cx="1280869" cy="1892826"/>
          </a:xfrm>
          <a:prstGeom prst="rect">
            <a:avLst/>
          </a:prstGeom>
          <a:noFill/>
        </p:spPr>
        <p:txBody>
          <a:bodyPr wrap="square" rtlCol="0">
            <a:spAutoFit/>
          </a:bodyPr>
          <a:lstStyle/>
          <a:p>
            <a:r>
              <a:rPr lang="en-AU" sz="1100" dirty="0" smtClean="0">
                <a:latin typeface="Arial" panose="020B0604020202020204" pitchFamily="34" charset="0"/>
                <a:cs typeface="Arial" panose="020B0604020202020204" pitchFamily="34" charset="0"/>
              </a:rPr>
              <a:t>Assessing the student device requirements to ensure they are met:</a:t>
            </a:r>
          </a:p>
          <a:p>
            <a:pPr marL="171450" indent="-171450">
              <a:buFont typeface="Arial" panose="020B0604020202020204" pitchFamily="34" charset="0"/>
              <a:buChar char="•"/>
            </a:pPr>
            <a:r>
              <a:rPr lang="en-AU" sz="1100" dirty="0" smtClean="0">
                <a:latin typeface="Arial" panose="020B0604020202020204" pitchFamily="34" charset="0"/>
                <a:cs typeface="Arial" panose="020B0604020202020204" pitchFamily="34" charset="0"/>
              </a:rPr>
              <a:t>Headphones</a:t>
            </a:r>
          </a:p>
          <a:p>
            <a:pPr marL="171450" indent="-171450">
              <a:buFont typeface="Arial" panose="020B0604020202020204" pitchFamily="34" charset="0"/>
              <a:buChar char="•"/>
            </a:pPr>
            <a:r>
              <a:rPr lang="en-AU" sz="1100" dirty="0" smtClean="0">
                <a:latin typeface="Arial" panose="020B0604020202020204" pitchFamily="34" charset="0"/>
                <a:cs typeface="Arial" panose="020B0604020202020204" pitchFamily="34" charset="0"/>
              </a:rPr>
              <a:t>Keyboard</a:t>
            </a:r>
          </a:p>
          <a:p>
            <a:pPr marL="171450" indent="-171450">
              <a:buFont typeface="Arial" panose="020B0604020202020204" pitchFamily="34" charset="0"/>
              <a:buChar char="•"/>
            </a:pPr>
            <a:r>
              <a:rPr lang="en-AU" sz="1100" dirty="0" smtClean="0">
                <a:latin typeface="Arial" panose="020B0604020202020204" pitchFamily="34" charset="0"/>
                <a:cs typeface="Arial" panose="020B0604020202020204" pitchFamily="34" charset="0"/>
              </a:rPr>
              <a:t>Network</a:t>
            </a:r>
          </a:p>
          <a:p>
            <a:pPr marL="171450" indent="-171450">
              <a:buFont typeface="Arial" panose="020B0604020202020204" pitchFamily="34" charset="0"/>
              <a:buChar char="•"/>
            </a:pPr>
            <a:r>
              <a:rPr lang="en-AU" sz="1100" dirty="0" smtClean="0">
                <a:latin typeface="Arial" panose="020B0604020202020204" pitchFamily="34" charset="0"/>
                <a:cs typeface="Arial" panose="020B0604020202020204" pitchFamily="34" charset="0"/>
              </a:rPr>
              <a:t>Security</a:t>
            </a:r>
          </a:p>
          <a:p>
            <a:endParaRPr lang="en-AU" dirty="0"/>
          </a:p>
        </p:txBody>
      </p:sp>
      <p:sp>
        <p:nvSpPr>
          <p:cNvPr id="13" name="Oval 12"/>
          <p:cNvSpPr/>
          <p:nvPr/>
        </p:nvSpPr>
        <p:spPr>
          <a:xfrm>
            <a:off x="5618479" y="2901470"/>
            <a:ext cx="3399397" cy="340473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p>
        </p:txBody>
      </p:sp>
      <p:sp>
        <p:nvSpPr>
          <p:cNvPr id="12" name="TextBox 11"/>
          <p:cNvSpPr txBox="1"/>
          <p:nvPr/>
        </p:nvSpPr>
        <p:spPr>
          <a:xfrm>
            <a:off x="6148552" y="3927939"/>
            <a:ext cx="2648607" cy="1200329"/>
          </a:xfrm>
          <a:prstGeom prst="rect">
            <a:avLst/>
          </a:prstGeom>
          <a:noFill/>
        </p:spPr>
        <p:txBody>
          <a:bodyPr wrap="square" rtlCol="0">
            <a:spAutoFit/>
          </a:bodyPr>
          <a:lstStyle/>
          <a:p>
            <a:r>
              <a:rPr lang="en-AU" sz="1200" spc="30" dirty="0">
                <a:solidFill>
                  <a:prstClr val="black"/>
                </a:solidFill>
                <a:latin typeface="Arial" panose="020B0604020202020204" pitchFamily="34" charset="0"/>
                <a:cs typeface="Arial" pitchFamily="34" charset="0"/>
              </a:rPr>
              <a:t>Locked Down Browser (LDB) is </a:t>
            </a:r>
            <a:r>
              <a:rPr lang="en-AU" sz="1200" spc="30" dirty="0" smtClean="0">
                <a:solidFill>
                  <a:prstClr val="black"/>
                </a:solidFill>
                <a:latin typeface="Arial" panose="020B0604020202020204" pitchFamily="34" charset="0"/>
                <a:cs typeface="Arial" pitchFamily="34" charset="0"/>
              </a:rPr>
              <a:t>installed </a:t>
            </a:r>
            <a:r>
              <a:rPr lang="en-AU" sz="1200" spc="30" dirty="0">
                <a:solidFill>
                  <a:prstClr val="black"/>
                </a:solidFill>
                <a:latin typeface="Arial" panose="020B0604020202020204" pitchFamily="34" charset="0"/>
                <a:cs typeface="Arial" pitchFamily="34" charset="0"/>
              </a:rPr>
              <a:t>on each device and required to access NAPLAN Online testing. Creates a secure test environment for students to conduct NAPLAN online. </a:t>
            </a:r>
          </a:p>
        </p:txBody>
      </p:sp>
      <p:sp>
        <p:nvSpPr>
          <p:cNvPr id="14" name="Donut 13"/>
          <p:cNvSpPr/>
          <p:nvPr/>
        </p:nvSpPr>
        <p:spPr>
          <a:xfrm>
            <a:off x="4897283" y="3634486"/>
            <a:ext cx="1030551" cy="1035790"/>
          </a:xfrm>
          <a:prstGeom prst="donut">
            <a:avLst>
              <a:gd name="adj" fmla="val 8569"/>
            </a:avLst>
          </a:prstGeom>
          <a:gradFill flip="none" rotWithShape="1">
            <a:gsLst>
              <a:gs pos="0">
                <a:schemeClr val="accent4">
                  <a:tint val="100000"/>
                  <a:shade val="100000"/>
                  <a:satMod val="130000"/>
                </a:schemeClr>
              </a:gs>
              <a:gs pos="100000">
                <a:schemeClr val="accent4">
                  <a:tint val="50000"/>
                  <a:shade val="100000"/>
                  <a:satMod val="350000"/>
                </a:schemeClr>
              </a:gs>
            </a:gsLst>
            <a:path path="circle">
              <a:fillToRect l="50000" t="50000" r="50000" b="5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AU">
              <a:solidFill>
                <a:schemeClr val="tx1"/>
              </a:solidFill>
            </a:endParaRPr>
          </a:p>
        </p:txBody>
      </p:sp>
      <p:sp>
        <p:nvSpPr>
          <p:cNvPr id="16" name="Oval 15"/>
          <p:cNvSpPr/>
          <p:nvPr/>
        </p:nvSpPr>
        <p:spPr>
          <a:xfrm>
            <a:off x="2249379" y="331664"/>
            <a:ext cx="2326801" cy="228308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AU"/>
          </a:p>
        </p:txBody>
      </p:sp>
      <p:sp>
        <p:nvSpPr>
          <p:cNvPr id="15" name="TextBox 14"/>
          <p:cNvSpPr txBox="1"/>
          <p:nvPr/>
        </p:nvSpPr>
        <p:spPr>
          <a:xfrm>
            <a:off x="2286175" y="989011"/>
            <a:ext cx="2459068" cy="1023357"/>
          </a:xfrm>
          <a:prstGeom prst="rect">
            <a:avLst/>
          </a:prstGeom>
          <a:noFill/>
        </p:spPr>
        <p:txBody>
          <a:bodyPr wrap="square" rtlCol="0">
            <a:spAutoFit/>
          </a:bodyPr>
          <a:lstStyle/>
          <a:p>
            <a:r>
              <a:rPr lang="en-AU" sz="1100" dirty="0">
                <a:latin typeface="Arial" panose="020B0604020202020204" pitchFamily="34" charset="0"/>
                <a:cs typeface="Arial" panose="020B0604020202020204" pitchFamily="34" charset="0"/>
              </a:rPr>
              <a:t>Gateway Check </a:t>
            </a:r>
            <a:r>
              <a:rPr lang="en-AU" sz="1100" dirty="0" smtClean="0">
                <a:latin typeface="Arial" panose="020B0604020202020204" pitchFamily="34" charset="0"/>
                <a:cs typeface="Arial" panose="020B0604020202020204" pitchFamily="34" charset="0"/>
              </a:rPr>
              <a:t>including:</a:t>
            </a:r>
            <a:endParaRPr lang="en-AU" sz="1100" dirty="0">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en-AU" sz="1100" dirty="0">
                <a:latin typeface="Arial" panose="020B0604020202020204" pitchFamily="34" charset="0"/>
                <a:cs typeface="Arial" panose="020B0604020202020204" pitchFamily="34" charset="0"/>
              </a:rPr>
              <a:t>Scheduling and room setup</a:t>
            </a:r>
          </a:p>
          <a:p>
            <a:pPr marL="342900" indent="-342900">
              <a:lnSpc>
                <a:spcPct val="150000"/>
              </a:lnSpc>
              <a:buFont typeface="+mj-lt"/>
              <a:buAutoNum type="arabicPeriod"/>
            </a:pPr>
            <a:r>
              <a:rPr lang="en-AU" sz="1100" dirty="0">
                <a:latin typeface="Arial" panose="020B0604020202020204" pitchFamily="34" charset="0"/>
                <a:cs typeface="Arial" panose="020B0604020202020204" pitchFamily="34" charset="0"/>
              </a:rPr>
              <a:t>Bandwidth</a:t>
            </a:r>
          </a:p>
          <a:p>
            <a:pPr marL="342900" indent="-342900">
              <a:lnSpc>
                <a:spcPct val="150000"/>
              </a:lnSpc>
              <a:buFont typeface="+mj-lt"/>
              <a:buAutoNum type="arabicPeriod"/>
            </a:pPr>
            <a:r>
              <a:rPr lang="en-AU" sz="1100" dirty="0">
                <a:latin typeface="Arial" panose="020B0604020202020204" pitchFamily="34" charset="0"/>
                <a:cs typeface="Arial" panose="020B0604020202020204" pitchFamily="34" charset="0"/>
              </a:rPr>
              <a:t>Device and </a:t>
            </a:r>
            <a:r>
              <a:rPr lang="en-AU" sz="1100" dirty="0" smtClean="0">
                <a:latin typeface="Arial" panose="020B0604020202020204" pitchFamily="34" charset="0"/>
                <a:cs typeface="Arial" panose="020B0604020202020204" pitchFamily="34" charset="0"/>
              </a:rPr>
              <a:t>peripherals</a:t>
            </a:r>
            <a:endParaRPr lang="en-AU" sz="1100" dirty="0">
              <a:latin typeface="Arial" panose="020B0604020202020204" pitchFamily="34" charset="0"/>
              <a:cs typeface="Arial" panose="020B0604020202020204" pitchFamily="34" charset="0"/>
            </a:endParaRPr>
          </a:p>
        </p:txBody>
      </p:sp>
      <p:sp>
        <p:nvSpPr>
          <p:cNvPr id="20" name="Oval 19"/>
          <p:cNvSpPr/>
          <p:nvPr/>
        </p:nvSpPr>
        <p:spPr>
          <a:xfrm>
            <a:off x="1220494" y="3927939"/>
            <a:ext cx="2131361" cy="208644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p>
        </p:txBody>
      </p:sp>
      <p:sp>
        <p:nvSpPr>
          <p:cNvPr id="19" name="TextBox 18"/>
          <p:cNvSpPr txBox="1"/>
          <p:nvPr/>
        </p:nvSpPr>
        <p:spPr>
          <a:xfrm>
            <a:off x="1380090" y="4474823"/>
            <a:ext cx="1812169" cy="938719"/>
          </a:xfrm>
          <a:prstGeom prst="rect">
            <a:avLst/>
          </a:prstGeom>
          <a:noFill/>
        </p:spPr>
        <p:txBody>
          <a:bodyPr wrap="square" rtlCol="0">
            <a:spAutoFit/>
          </a:bodyPr>
          <a:lstStyle/>
          <a:p>
            <a:pPr algn="ctr"/>
            <a:r>
              <a:rPr lang="en-AU" sz="1100" dirty="0" smtClean="0">
                <a:latin typeface="Arial" panose="020B0604020202020204" pitchFamily="34" charset="0"/>
                <a:cs typeface="Arial" panose="020B0604020202020204" pitchFamily="34" charset="0"/>
              </a:rPr>
              <a:t>Standard Operating Environment upgrades , training and support through SOE Fundamentals.</a:t>
            </a:r>
            <a:endParaRPr lang="en-AU" sz="1100" dirty="0">
              <a:latin typeface="Arial" panose="020B0604020202020204" pitchFamily="34" charset="0"/>
              <a:cs typeface="Arial" panose="020B0604020202020204" pitchFamily="34" charset="0"/>
            </a:endParaRPr>
          </a:p>
        </p:txBody>
      </p:sp>
      <p:sp>
        <p:nvSpPr>
          <p:cNvPr id="22" name="Oval 21"/>
          <p:cNvSpPr/>
          <p:nvPr/>
        </p:nvSpPr>
        <p:spPr>
          <a:xfrm>
            <a:off x="5432712" y="93713"/>
            <a:ext cx="1431679" cy="14367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p>
        </p:txBody>
      </p:sp>
      <p:sp>
        <p:nvSpPr>
          <p:cNvPr id="21" name="TextBox 20"/>
          <p:cNvSpPr txBox="1"/>
          <p:nvPr/>
        </p:nvSpPr>
        <p:spPr>
          <a:xfrm>
            <a:off x="5618480" y="331664"/>
            <a:ext cx="1168896" cy="1215717"/>
          </a:xfrm>
          <a:prstGeom prst="rect">
            <a:avLst/>
          </a:prstGeom>
          <a:noFill/>
        </p:spPr>
        <p:txBody>
          <a:bodyPr wrap="square" rtlCol="0">
            <a:spAutoFit/>
          </a:bodyPr>
          <a:lstStyle/>
          <a:p>
            <a:pPr marL="0" lvl="1"/>
            <a:r>
              <a:rPr lang="en-US" sz="1100" dirty="0">
                <a:latin typeface="Arial" panose="020B0604020202020204" pitchFamily="34" charset="0"/>
                <a:cs typeface="Arial" panose="020B0604020202020204" pitchFamily="34" charset="0"/>
              </a:rPr>
              <a:t>Dashboard </a:t>
            </a:r>
            <a:r>
              <a:rPr lang="en-US" sz="1100" dirty="0" smtClean="0">
                <a:latin typeface="Arial" panose="020B0604020202020204" pitchFamily="34" charset="0"/>
                <a:cs typeface="Arial" panose="020B0604020202020204" pitchFamily="34" charset="0"/>
              </a:rPr>
              <a:t>training– </a:t>
            </a:r>
            <a:r>
              <a:rPr lang="en-US" sz="1100" dirty="0">
                <a:latin typeface="Arial" panose="020B0604020202020204" pitchFamily="34" charset="0"/>
                <a:cs typeface="Arial" panose="020B0604020202020204" pitchFamily="34" charset="0"/>
              </a:rPr>
              <a:t>understanding of capacity/issues</a:t>
            </a:r>
          </a:p>
          <a:p>
            <a:endParaRPr lang="en-AU" dirty="0"/>
          </a:p>
        </p:txBody>
      </p:sp>
    </p:spTree>
    <p:extLst>
      <p:ext uri="{BB962C8B-B14F-4D97-AF65-F5344CB8AC3E}">
        <p14:creationId xmlns:p14="http://schemas.microsoft.com/office/powerpoint/2010/main" val="1166558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055" y="1363108"/>
            <a:ext cx="6128348" cy="4159999"/>
          </a:xfrm>
          <a:prstGeom prst="rect">
            <a:avLst/>
          </a:prstGeom>
        </p:spPr>
      </p:pic>
      <p:grpSp>
        <p:nvGrpSpPr>
          <p:cNvPr id="9" name="Group 8"/>
          <p:cNvGrpSpPr/>
          <p:nvPr/>
        </p:nvGrpSpPr>
        <p:grpSpPr>
          <a:xfrm>
            <a:off x="3742414" y="4966138"/>
            <a:ext cx="2078407" cy="1728151"/>
            <a:chOff x="6519731" y="250592"/>
            <a:chExt cx="2367417" cy="1995981"/>
          </a:xfrm>
        </p:grpSpPr>
        <p:sp>
          <p:nvSpPr>
            <p:cNvPr id="6" name="Oval 5"/>
            <p:cNvSpPr/>
            <p:nvPr/>
          </p:nvSpPr>
          <p:spPr>
            <a:xfrm>
              <a:off x="6649210" y="250592"/>
              <a:ext cx="2119006" cy="19959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5" name="TextBox 4"/>
            <p:cNvSpPr txBox="1"/>
            <p:nvPr/>
          </p:nvSpPr>
          <p:spPr>
            <a:xfrm>
              <a:off x="6519731" y="804237"/>
              <a:ext cx="2367417" cy="888689"/>
            </a:xfrm>
            <a:prstGeom prst="rect">
              <a:avLst/>
            </a:prstGeom>
            <a:noFill/>
          </p:spPr>
          <p:txBody>
            <a:bodyPr wrap="square" rtlCol="0">
              <a:spAutoFit/>
            </a:bodyPr>
            <a:lstStyle/>
            <a:p>
              <a:pPr algn="ctr"/>
              <a:r>
                <a:rPr lang="en-AU" sz="1100" dirty="0">
                  <a:latin typeface="Arial" pitchFamily="34" charset="0"/>
                  <a:cs typeface="Arial" pitchFamily="34" charset="0"/>
                </a:rPr>
                <a:t>Proficiency with ICT </a:t>
              </a:r>
              <a:endParaRPr lang="en-AU" sz="1100" dirty="0" smtClean="0">
                <a:latin typeface="Arial" pitchFamily="34" charset="0"/>
                <a:cs typeface="Arial" pitchFamily="34" charset="0"/>
              </a:endParaRPr>
            </a:p>
            <a:p>
              <a:pPr algn="ctr"/>
              <a:r>
                <a:rPr lang="en-AU" sz="1100" dirty="0" smtClean="0">
                  <a:latin typeface="Arial" pitchFamily="34" charset="0"/>
                  <a:cs typeface="Arial" pitchFamily="34" charset="0"/>
                </a:rPr>
                <a:t>aligned with</a:t>
              </a:r>
            </a:p>
            <a:p>
              <a:pPr algn="ctr"/>
              <a:r>
                <a:rPr lang="en-AU" sz="1100" dirty="0" smtClean="0">
                  <a:latin typeface="Arial" pitchFamily="34" charset="0"/>
                  <a:cs typeface="Arial" pitchFamily="34" charset="0"/>
                </a:rPr>
                <a:t> </a:t>
              </a:r>
              <a:r>
                <a:rPr lang="en-AU" sz="1100" dirty="0">
                  <a:latin typeface="Arial" pitchFamily="34" charset="0"/>
                  <a:cs typeface="Arial" pitchFamily="34" charset="0"/>
                </a:rPr>
                <a:t>AITSL </a:t>
              </a:r>
              <a:endParaRPr lang="en-AU" sz="1100" dirty="0" smtClean="0">
                <a:latin typeface="Arial" pitchFamily="34" charset="0"/>
                <a:cs typeface="Arial" pitchFamily="34" charset="0"/>
              </a:endParaRPr>
            </a:p>
            <a:p>
              <a:pPr algn="ctr"/>
              <a:r>
                <a:rPr lang="en-AU" sz="1100" dirty="0" smtClean="0">
                  <a:latin typeface="Arial" pitchFamily="34" charset="0"/>
                  <a:cs typeface="Arial" pitchFamily="34" charset="0"/>
                </a:rPr>
                <a:t>teacher standards.</a:t>
              </a:r>
              <a:endParaRPr lang="en-AU" sz="1100" dirty="0">
                <a:latin typeface="Arial" pitchFamily="34" charset="0"/>
                <a:cs typeface="Arial" pitchFamily="34" charset="0"/>
              </a:endParaRPr>
            </a:p>
          </p:txBody>
        </p:sp>
      </p:grpSp>
      <p:sp>
        <p:nvSpPr>
          <p:cNvPr id="10" name="Oval 9"/>
          <p:cNvSpPr/>
          <p:nvPr/>
        </p:nvSpPr>
        <p:spPr>
          <a:xfrm>
            <a:off x="181623" y="93713"/>
            <a:ext cx="2740397" cy="269678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AU"/>
          </a:p>
        </p:txBody>
      </p:sp>
      <p:sp>
        <p:nvSpPr>
          <p:cNvPr id="13" name="Oval 12"/>
          <p:cNvSpPr/>
          <p:nvPr/>
        </p:nvSpPr>
        <p:spPr>
          <a:xfrm>
            <a:off x="303766" y="4508906"/>
            <a:ext cx="2248567" cy="218538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AU"/>
          </a:p>
        </p:txBody>
      </p:sp>
      <p:pic>
        <p:nvPicPr>
          <p:cNvPr id="15" name="Picture 4" descr="Image result for aits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516" y="5858022"/>
            <a:ext cx="2530257" cy="985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020" y="5736323"/>
            <a:ext cx="2005099" cy="1127668"/>
          </a:xfrm>
          <a:prstGeom prst="rect">
            <a:avLst/>
          </a:prstGeom>
        </p:spPr>
      </p:pic>
      <p:sp>
        <p:nvSpPr>
          <p:cNvPr id="18" name="Oval 17"/>
          <p:cNvSpPr/>
          <p:nvPr/>
        </p:nvSpPr>
        <p:spPr>
          <a:xfrm>
            <a:off x="6495908" y="3279229"/>
            <a:ext cx="2395844" cy="224387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grpSp>
        <p:nvGrpSpPr>
          <p:cNvPr id="20" name="Group 19"/>
          <p:cNvGrpSpPr/>
          <p:nvPr/>
        </p:nvGrpSpPr>
        <p:grpSpPr>
          <a:xfrm>
            <a:off x="6192341" y="67229"/>
            <a:ext cx="2912829" cy="2995357"/>
            <a:chOff x="6200382" y="0"/>
            <a:chExt cx="2567835" cy="2442575"/>
          </a:xfrm>
        </p:grpSpPr>
        <p:sp>
          <p:nvSpPr>
            <p:cNvPr id="21" name="Oval 20"/>
            <p:cNvSpPr/>
            <p:nvPr/>
          </p:nvSpPr>
          <p:spPr>
            <a:xfrm>
              <a:off x="6200382" y="0"/>
              <a:ext cx="2567835" cy="244257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22" name="TextBox 21"/>
            <p:cNvSpPr txBox="1"/>
            <p:nvPr/>
          </p:nvSpPr>
          <p:spPr>
            <a:xfrm>
              <a:off x="6400800" y="759621"/>
              <a:ext cx="2367417" cy="673082"/>
            </a:xfrm>
            <a:prstGeom prst="rect">
              <a:avLst/>
            </a:prstGeom>
            <a:noFill/>
          </p:spPr>
          <p:txBody>
            <a:bodyPr wrap="square" rtlCol="0">
              <a:spAutoFit/>
            </a:bodyPr>
            <a:lstStyle/>
            <a:p>
              <a:pPr algn="ctr"/>
              <a:endParaRPr lang="en-AU" dirty="0">
                <a:latin typeface="Arial" pitchFamily="34" charset="0"/>
                <a:cs typeface="Arial" pitchFamily="34" charset="0"/>
              </a:endParaRPr>
            </a:p>
          </p:txBody>
        </p:sp>
      </p:grpSp>
      <p:sp>
        <p:nvSpPr>
          <p:cNvPr id="2" name="Rectangle 1"/>
          <p:cNvSpPr/>
          <p:nvPr/>
        </p:nvSpPr>
        <p:spPr>
          <a:xfrm>
            <a:off x="6619428" y="3931808"/>
            <a:ext cx="2161965" cy="938719"/>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lvl="0"/>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School Readiness Connect communities established to house latest NAPLAN Online updates and support resources for schools.</a:t>
            </a:r>
          </a:p>
        </p:txBody>
      </p:sp>
      <p:sp>
        <p:nvSpPr>
          <p:cNvPr id="3" name="Rectangle 2"/>
          <p:cNvSpPr/>
          <p:nvPr/>
        </p:nvSpPr>
        <p:spPr>
          <a:xfrm>
            <a:off x="6419686" y="926270"/>
            <a:ext cx="2580146" cy="1277273"/>
          </a:xfrm>
          <a:prstGeom prst="rect">
            <a:avLst/>
          </a:prstGeom>
        </p:spPr>
        <p:txBody>
          <a:bodyPr wrap="square">
            <a:spAutoFit/>
          </a:bodyPr>
          <a:lstStyle/>
          <a:p>
            <a:pPr lvl="0" algn="ctr"/>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The Department, provides </a:t>
            </a:r>
            <a:endPar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endParaRPr>
          </a:p>
          <a:p>
            <a:pPr lvl="0" algn="ctr"/>
            <a:r>
              <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rPr>
              <a:t>School </a:t>
            </a:r>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Readiness training </a:t>
            </a:r>
            <a:endPar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endParaRPr>
          </a:p>
          <a:p>
            <a:pPr lvl="0" algn="ctr"/>
            <a:r>
              <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rPr>
              <a:t>and </a:t>
            </a:r>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support through workshops, </a:t>
            </a:r>
            <a:endPar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endParaRPr>
          </a:p>
          <a:p>
            <a:pPr lvl="0" algn="ctr"/>
            <a:r>
              <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rPr>
              <a:t>technical </a:t>
            </a:r>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support, training </a:t>
            </a:r>
            <a:endPar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endParaRPr>
          </a:p>
          <a:p>
            <a:pPr lvl="0" algn="ctr"/>
            <a:r>
              <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rPr>
              <a:t>in </a:t>
            </a:r>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managing schools technical infrastructure, as well as </a:t>
            </a:r>
            <a:endPar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endParaRPr>
          </a:p>
          <a:p>
            <a:pPr lvl="0" algn="ctr"/>
            <a:r>
              <a:rPr lang="en-AU" sz="1100" dirty="0" smtClean="0">
                <a:solidFill>
                  <a:sysClr val="windowText" lastClr="000000">
                    <a:hueOff val="0"/>
                    <a:satOff val="0"/>
                    <a:lumOff val="0"/>
                    <a:alphaOff val="0"/>
                  </a:sysClr>
                </a:solidFill>
                <a:latin typeface="Arial" panose="020B0604020202020204" pitchFamily="34" charset="0"/>
                <a:cs typeface="Arial" panose="020B0604020202020204" pitchFamily="34" charset="0"/>
              </a:rPr>
              <a:t>videos </a:t>
            </a:r>
            <a:r>
              <a:rPr lang="en-AU" sz="1100" dirty="0">
                <a:solidFill>
                  <a:sysClr val="windowText" lastClr="000000">
                    <a:hueOff val="0"/>
                    <a:satOff val="0"/>
                    <a:lumOff val="0"/>
                    <a:alphaOff val="0"/>
                  </a:sysClr>
                </a:solidFill>
                <a:latin typeface="Arial" panose="020B0604020202020204" pitchFamily="34" charset="0"/>
                <a:cs typeface="Arial" panose="020B0604020202020204" pitchFamily="34" charset="0"/>
              </a:rPr>
              <a:t>and guides.</a:t>
            </a:r>
          </a:p>
        </p:txBody>
      </p:sp>
      <p:grpSp>
        <p:nvGrpSpPr>
          <p:cNvPr id="23" name="Group 22"/>
          <p:cNvGrpSpPr/>
          <p:nvPr/>
        </p:nvGrpSpPr>
        <p:grpSpPr>
          <a:xfrm>
            <a:off x="2659129" y="67229"/>
            <a:ext cx="1735888" cy="1427232"/>
            <a:chOff x="6519731" y="250592"/>
            <a:chExt cx="2367417" cy="1995981"/>
          </a:xfrm>
        </p:grpSpPr>
        <p:sp>
          <p:nvSpPr>
            <p:cNvPr id="24" name="Oval 23"/>
            <p:cNvSpPr/>
            <p:nvPr/>
          </p:nvSpPr>
          <p:spPr>
            <a:xfrm>
              <a:off x="6649210" y="250592"/>
              <a:ext cx="2119006" cy="19959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25" name="TextBox 24"/>
            <p:cNvSpPr txBox="1"/>
            <p:nvPr/>
          </p:nvSpPr>
          <p:spPr>
            <a:xfrm>
              <a:off x="6519731" y="804237"/>
              <a:ext cx="2367417" cy="302154"/>
            </a:xfrm>
            <a:prstGeom prst="rect">
              <a:avLst/>
            </a:prstGeom>
            <a:noFill/>
          </p:spPr>
          <p:txBody>
            <a:bodyPr wrap="square" rtlCol="0">
              <a:spAutoFit/>
            </a:bodyPr>
            <a:lstStyle/>
            <a:p>
              <a:pPr algn="ctr"/>
              <a:endParaRPr lang="en-AU" sz="1100" dirty="0">
                <a:latin typeface="Arial" pitchFamily="34" charset="0"/>
                <a:cs typeface="Arial" pitchFamily="34" charset="0"/>
              </a:endParaRPr>
            </a:p>
          </p:txBody>
        </p:sp>
      </p:grpSp>
      <p:sp>
        <p:nvSpPr>
          <p:cNvPr id="11" name="Rectangle 10"/>
          <p:cNvSpPr/>
          <p:nvPr/>
        </p:nvSpPr>
        <p:spPr>
          <a:xfrm>
            <a:off x="2847838" y="443330"/>
            <a:ext cx="1366201" cy="1323439"/>
          </a:xfrm>
          <a:prstGeom prst="rect">
            <a:avLst/>
          </a:prstGeom>
        </p:spPr>
        <p:txBody>
          <a:bodyPr wrap="square">
            <a:spAutoFit/>
          </a:bodyPr>
          <a:lstStyle/>
          <a:p>
            <a:pPr algn="ctr"/>
            <a:r>
              <a:rPr lang="en-AU" sz="1100" dirty="0">
                <a:latin typeface="Arial" panose="020B0604020202020204" pitchFamily="34" charset="0"/>
                <a:cs typeface="Arial" panose="020B0604020202020204" pitchFamily="34" charset="0"/>
              </a:rPr>
              <a:t>Support staff in their NAPLAN Online roles.</a:t>
            </a:r>
            <a:br>
              <a:rPr lang="en-AU" sz="1100" dirty="0">
                <a:latin typeface="Arial" panose="020B0604020202020204" pitchFamily="34" charset="0"/>
                <a:cs typeface="Arial" panose="020B0604020202020204" pitchFamily="34" charset="0"/>
              </a:rPr>
            </a:br>
            <a:endParaRPr lang="en-AU" sz="1100" dirty="0">
              <a:latin typeface="Arial" panose="020B0604020202020204" pitchFamily="34" charset="0"/>
              <a:cs typeface="Arial" panose="020B0604020202020204" pitchFamily="34" charset="0"/>
            </a:endParaRPr>
          </a:p>
          <a:p>
            <a:r>
              <a:rPr lang="en-AU" dirty="0"/>
              <a:t/>
            </a:r>
            <a:br>
              <a:rPr lang="en-AU" dirty="0"/>
            </a:br>
            <a:endParaRPr lang="en-AU" dirty="0"/>
          </a:p>
        </p:txBody>
      </p:sp>
      <p:sp>
        <p:nvSpPr>
          <p:cNvPr id="26" name="Rectangle 25"/>
          <p:cNvSpPr/>
          <p:nvPr/>
        </p:nvSpPr>
        <p:spPr>
          <a:xfrm>
            <a:off x="679792" y="4843771"/>
            <a:ext cx="1511235" cy="1785104"/>
          </a:xfrm>
          <a:prstGeom prst="rect">
            <a:avLst/>
          </a:prstGeom>
        </p:spPr>
        <p:txBody>
          <a:bodyPr wrap="square">
            <a:spAutoFit/>
          </a:bodyPr>
          <a:lstStyle/>
          <a:p>
            <a:pPr algn="ctr"/>
            <a:r>
              <a:rPr lang="en-AU" sz="1100" dirty="0">
                <a:latin typeface="Arial" panose="020B0604020202020204" pitchFamily="34" charset="0"/>
                <a:cs typeface="Arial" panose="020B0604020202020204" pitchFamily="34" charset="0"/>
              </a:rPr>
              <a:t>ICT capability is a general capability in the </a:t>
            </a:r>
            <a:r>
              <a:rPr lang="en-AU" sz="1100" dirty="0" smtClean="0">
                <a:latin typeface="Arial" panose="020B0604020202020204" pitchFamily="34" charset="0"/>
                <a:cs typeface="Arial" panose="020B0604020202020204" pitchFamily="34" charset="0"/>
              </a:rPr>
              <a:t>Western Australian </a:t>
            </a:r>
            <a:r>
              <a:rPr lang="en-AU" sz="1100" dirty="0">
                <a:latin typeface="Arial" panose="020B0604020202020204" pitchFamily="34" charset="0"/>
                <a:cs typeface="Arial" panose="020B0604020202020204" pitchFamily="34" charset="0"/>
              </a:rPr>
              <a:t>Curriculum. Schools can foster and support contemporary teaching and learning </a:t>
            </a:r>
            <a:r>
              <a:rPr lang="en-AU" sz="1100" dirty="0" smtClean="0">
                <a:latin typeface="Arial" panose="020B0604020202020204" pitchFamily="34" charset="0"/>
                <a:cs typeface="Arial" panose="020B0604020202020204" pitchFamily="34" charset="0"/>
              </a:rPr>
              <a:t>practices.</a:t>
            </a:r>
            <a:endParaRPr lang="en-AU" sz="1100" dirty="0">
              <a:latin typeface="Arial" panose="020B0604020202020204" pitchFamily="34" charset="0"/>
              <a:cs typeface="Arial" panose="020B0604020202020204" pitchFamily="34" charset="0"/>
            </a:endParaRPr>
          </a:p>
        </p:txBody>
      </p:sp>
      <p:sp>
        <p:nvSpPr>
          <p:cNvPr id="27" name="Rectangle 26"/>
          <p:cNvSpPr/>
          <p:nvPr/>
        </p:nvSpPr>
        <p:spPr>
          <a:xfrm>
            <a:off x="690341" y="263354"/>
            <a:ext cx="1722959" cy="2462213"/>
          </a:xfrm>
          <a:prstGeom prst="rect">
            <a:avLst/>
          </a:prstGeom>
        </p:spPr>
        <p:txBody>
          <a:bodyPr wrap="square">
            <a:spAutoFit/>
          </a:bodyPr>
          <a:lstStyle/>
          <a:p>
            <a:pPr algn="ctr"/>
            <a:r>
              <a:rPr lang="en-AU" sz="1100" dirty="0">
                <a:latin typeface="Arial" panose="020B0604020202020204" pitchFamily="34" charset="0"/>
                <a:cs typeface="Arial" panose="020B0604020202020204" pitchFamily="34" charset="0"/>
              </a:rPr>
              <a:t>A whole-school approach to assessment provides a balanced assessment approach using paper and digital modes, across curriculum areas and year levels. If an assessment is digital, the supporting lessons, units and teaching practices should align and support digital practice.</a:t>
            </a:r>
          </a:p>
        </p:txBody>
      </p:sp>
      <p:grpSp>
        <p:nvGrpSpPr>
          <p:cNvPr id="30" name="Group 29"/>
          <p:cNvGrpSpPr/>
          <p:nvPr/>
        </p:nvGrpSpPr>
        <p:grpSpPr>
          <a:xfrm>
            <a:off x="0" y="2613345"/>
            <a:ext cx="1735888" cy="1427232"/>
            <a:chOff x="6519731" y="250592"/>
            <a:chExt cx="2367417" cy="1995981"/>
          </a:xfrm>
        </p:grpSpPr>
        <p:sp>
          <p:nvSpPr>
            <p:cNvPr id="31" name="Oval 30"/>
            <p:cNvSpPr/>
            <p:nvPr/>
          </p:nvSpPr>
          <p:spPr>
            <a:xfrm>
              <a:off x="6649210" y="250592"/>
              <a:ext cx="2119006" cy="19959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32" name="TextBox 31"/>
            <p:cNvSpPr txBox="1"/>
            <p:nvPr/>
          </p:nvSpPr>
          <p:spPr>
            <a:xfrm>
              <a:off x="6519731" y="804237"/>
              <a:ext cx="2367417" cy="302154"/>
            </a:xfrm>
            <a:prstGeom prst="rect">
              <a:avLst/>
            </a:prstGeom>
            <a:noFill/>
          </p:spPr>
          <p:txBody>
            <a:bodyPr wrap="square" rtlCol="0">
              <a:spAutoFit/>
            </a:bodyPr>
            <a:lstStyle/>
            <a:p>
              <a:pPr algn="ctr"/>
              <a:endParaRPr lang="en-AU" sz="1100" dirty="0">
                <a:latin typeface="Arial" pitchFamily="34" charset="0"/>
                <a:cs typeface="Arial" pitchFamily="34" charset="0"/>
              </a:endParaRPr>
            </a:p>
          </p:txBody>
        </p:sp>
      </p:grpSp>
      <p:sp>
        <p:nvSpPr>
          <p:cNvPr id="33" name="Rectangle 32"/>
          <p:cNvSpPr/>
          <p:nvPr/>
        </p:nvSpPr>
        <p:spPr>
          <a:xfrm>
            <a:off x="191407" y="2790497"/>
            <a:ext cx="1366201" cy="1492716"/>
          </a:xfrm>
          <a:prstGeom prst="rect">
            <a:avLst/>
          </a:prstGeom>
        </p:spPr>
        <p:txBody>
          <a:bodyPr wrap="square">
            <a:spAutoFit/>
          </a:bodyPr>
          <a:lstStyle/>
          <a:p>
            <a:pPr algn="ctr"/>
            <a:r>
              <a:rPr lang="en-AU" sz="1100" dirty="0">
                <a:latin typeface="Arial" panose="020B0604020202020204" pitchFamily="34" charset="0"/>
                <a:cs typeface="Arial" panose="020B0604020202020204" pitchFamily="34" charset="0"/>
              </a:rPr>
              <a:t/>
            </a:r>
            <a:br>
              <a:rPr lang="en-AU" sz="1100" dirty="0">
                <a:latin typeface="Arial" panose="020B0604020202020204" pitchFamily="34" charset="0"/>
                <a:cs typeface="Arial" panose="020B0604020202020204" pitchFamily="34" charset="0"/>
              </a:rPr>
            </a:br>
            <a:r>
              <a:rPr lang="en-AU" sz="1100" dirty="0">
                <a:latin typeface="Arial" panose="020B0604020202020204" pitchFamily="34" charset="0"/>
                <a:cs typeface="Arial" panose="020B0604020202020204" pitchFamily="34" charset="0"/>
              </a:rPr>
              <a:t>Foster digital pedagogies and online assessment.</a:t>
            </a:r>
          </a:p>
          <a:p>
            <a:r>
              <a:rPr lang="en-AU" dirty="0"/>
              <a:t/>
            </a:r>
            <a:br>
              <a:rPr lang="en-AU" dirty="0"/>
            </a:br>
            <a:endParaRPr lang="en-AU" dirty="0"/>
          </a:p>
        </p:txBody>
      </p:sp>
    </p:spTree>
    <p:extLst>
      <p:ext uri="{BB962C8B-B14F-4D97-AF65-F5344CB8AC3E}">
        <p14:creationId xmlns:p14="http://schemas.microsoft.com/office/powerpoint/2010/main" val="14460890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1586</TotalTime>
  <Words>2484</Words>
  <Application>Microsoft Office PowerPoint</Application>
  <PresentationFormat>On-screen Show (4:3)</PresentationFormat>
  <Paragraphs>255</Paragraphs>
  <Slides>19</Slides>
  <Notes>16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NAPLAN Online Testing Schedule</vt:lpstr>
      <vt:lpstr>How will tailored testing work for NAPLAN Online?  </vt:lpstr>
      <vt:lpstr>PowerPoint Presentation</vt:lpstr>
      <vt:lpstr>PowerPoint Presentation</vt:lpstr>
      <vt:lpstr>PowerPoint Presentation</vt:lpstr>
      <vt:lpstr>ICT skills</vt:lpstr>
      <vt:lpstr>PowerPoint Presentation</vt:lpstr>
      <vt:lpstr>Do your students have the following skills?</vt:lpstr>
      <vt:lpstr>How can I best prepare my child to complete NAPLAN Online?</vt:lpstr>
      <vt:lpstr>Public Demonstration website</vt:lpstr>
      <vt:lpstr>Public Demonstration Site</vt:lpstr>
      <vt:lpstr>Public demonstration site</vt:lpstr>
      <vt:lpstr>Student success</vt:lpstr>
      <vt:lpstr>FAQS</vt:lpstr>
      <vt:lpstr>Further resources</vt:lpstr>
    </vt:vector>
  </TitlesOfParts>
  <Company>Rare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dc:creator>
  <cp:lastModifiedBy>Carnegie, Genevieve</cp:lastModifiedBy>
  <cp:revision>143</cp:revision>
  <cp:lastPrinted>2017-01-25T03:44:10Z</cp:lastPrinted>
  <dcterms:created xsi:type="dcterms:W3CDTF">2016-04-12T01:37:15Z</dcterms:created>
  <dcterms:modified xsi:type="dcterms:W3CDTF">2019-04-01T07:15:13Z</dcterms:modified>
</cp:coreProperties>
</file>