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4" r:id="rId3"/>
    <p:sldMasterId id="2147483683" r:id="rId4"/>
  </p:sldMasterIdLst>
  <p:notesMasterIdLst>
    <p:notesMasterId r:id="rId44"/>
  </p:notesMasterIdLst>
  <p:handoutMasterIdLst>
    <p:handoutMasterId r:id="rId45"/>
  </p:handoutMasterIdLst>
  <p:sldIdLst>
    <p:sldId id="260" r:id="rId5"/>
    <p:sldId id="262" r:id="rId6"/>
    <p:sldId id="338" r:id="rId7"/>
    <p:sldId id="275" r:id="rId8"/>
    <p:sldId id="334" r:id="rId9"/>
    <p:sldId id="335" r:id="rId10"/>
    <p:sldId id="278" r:id="rId11"/>
    <p:sldId id="281" r:id="rId12"/>
    <p:sldId id="337" r:id="rId13"/>
    <p:sldId id="339" r:id="rId14"/>
    <p:sldId id="284" r:id="rId15"/>
    <p:sldId id="285" r:id="rId16"/>
    <p:sldId id="286" r:id="rId17"/>
    <p:sldId id="287" r:id="rId18"/>
    <p:sldId id="327" r:id="rId19"/>
    <p:sldId id="289" r:id="rId20"/>
    <p:sldId id="290" r:id="rId21"/>
    <p:sldId id="291" r:id="rId22"/>
    <p:sldId id="329" r:id="rId23"/>
    <p:sldId id="295" r:id="rId24"/>
    <p:sldId id="296" r:id="rId25"/>
    <p:sldId id="297" r:id="rId26"/>
    <p:sldId id="299" r:id="rId27"/>
    <p:sldId id="321" r:id="rId28"/>
    <p:sldId id="330" r:id="rId29"/>
    <p:sldId id="331" r:id="rId30"/>
    <p:sldId id="332" r:id="rId31"/>
    <p:sldId id="306" r:id="rId32"/>
    <p:sldId id="333" r:id="rId33"/>
    <p:sldId id="308" r:id="rId34"/>
    <p:sldId id="309" r:id="rId35"/>
    <p:sldId id="322" r:id="rId36"/>
    <p:sldId id="310" r:id="rId37"/>
    <p:sldId id="311" r:id="rId38"/>
    <p:sldId id="312" r:id="rId39"/>
    <p:sldId id="313" r:id="rId40"/>
    <p:sldId id="314" r:id="rId41"/>
    <p:sldId id="315" r:id="rId42"/>
    <p:sldId id="316" r:id="rId43"/>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5968"/>
    <a:srgbClr val="00B178"/>
    <a:srgbClr val="000000"/>
    <a:srgbClr val="00ABC3"/>
    <a:srgbClr val="E7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5" autoAdjust="0"/>
    <p:restoredTop sz="77160" autoAdjust="0"/>
  </p:normalViewPr>
  <p:slideViewPr>
    <p:cSldViewPr snapToObjects="1">
      <p:cViewPr varScale="1">
        <p:scale>
          <a:sx n="117" d="100"/>
          <a:sy n="117" d="100"/>
        </p:scale>
        <p:origin x="1272" y="102"/>
      </p:cViewPr>
      <p:guideLst>
        <p:guide orient="horz" pos="1620"/>
        <p:guide pos="2880"/>
      </p:guideLst>
    </p:cSldViewPr>
  </p:slideViewPr>
  <p:notesTextViewPr>
    <p:cViewPr>
      <p:scale>
        <a:sx n="1" d="1"/>
        <a:sy n="1" d="1"/>
      </p:scale>
      <p:origin x="0" y="0"/>
    </p:cViewPr>
  </p:notesTextViewPr>
  <p:notesViewPr>
    <p:cSldViewPr snapToObjects="1">
      <p:cViewPr varScale="1">
        <p:scale>
          <a:sx n="85" d="100"/>
          <a:sy n="85" d="100"/>
        </p:scale>
        <p:origin x="-303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667" cy="4963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739" y="0"/>
            <a:ext cx="2949667" cy="496325"/>
          </a:xfrm>
          <a:prstGeom prst="rect">
            <a:avLst/>
          </a:prstGeom>
        </p:spPr>
        <p:txBody>
          <a:bodyPr vert="horz" lIns="91440" tIns="45720" rIns="91440" bIns="45720" rtlCol="0"/>
          <a:lstStyle>
            <a:lvl1pPr algn="r">
              <a:defRPr sz="1200"/>
            </a:lvl1pPr>
          </a:lstStyle>
          <a:p>
            <a:fld id="{724F5ED6-4021-45B2-B693-C8556F7016F1}" type="datetimeFigureOut">
              <a:rPr lang="en-AU" smtClean="0"/>
              <a:t>19/03/2020</a:t>
            </a:fld>
            <a:endParaRPr lang="en-AU"/>
          </a:p>
        </p:txBody>
      </p:sp>
      <p:sp>
        <p:nvSpPr>
          <p:cNvPr id="4" name="Footer Placeholder 3"/>
          <p:cNvSpPr>
            <a:spLocks noGrp="1"/>
          </p:cNvSpPr>
          <p:nvPr>
            <p:ph type="ftr" sz="quarter" idx="2"/>
          </p:nvPr>
        </p:nvSpPr>
        <p:spPr>
          <a:xfrm>
            <a:off x="0" y="9440161"/>
            <a:ext cx="2949667" cy="49775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739" y="9440161"/>
            <a:ext cx="2949667" cy="497751"/>
          </a:xfrm>
          <a:prstGeom prst="rect">
            <a:avLst/>
          </a:prstGeom>
        </p:spPr>
        <p:txBody>
          <a:bodyPr vert="horz" lIns="91440" tIns="45720" rIns="91440" bIns="45720" rtlCol="0" anchor="b"/>
          <a:lstStyle>
            <a:lvl1pPr algn="r">
              <a:defRPr sz="1200"/>
            </a:lvl1pPr>
          </a:lstStyle>
          <a:p>
            <a:fld id="{9765A194-A558-422F-BD8A-3E15AF21DF77}" type="slidenum">
              <a:rPr lang="en-AU" smtClean="0"/>
              <a:t>‹#›</a:t>
            </a:fld>
            <a:endParaRPr lang="en-AU"/>
          </a:p>
        </p:txBody>
      </p:sp>
    </p:spTree>
    <p:extLst>
      <p:ext uri="{BB962C8B-B14F-4D97-AF65-F5344CB8AC3E}">
        <p14:creationId xmlns:p14="http://schemas.microsoft.com/office/powerpoint/2010/main" val="1213751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86206" tIns="43103" rIns="86206" bIns="43103" rtlCol="0"/>
          <a:lstStyle>
            <a:lvl1pPr algn="l">
              <a:defRPr sz="1100"/>
            </a:lvl1pPr>
          </a:lstStyle>
          <a:p>
            <a:endParaRPr lang="en-AU"/>
          </a:p>
        </p:txBody>
      </p:sp>
      <p:sp>
        <p:nvSpPr>
          <p:cNvPr id="3" name="Date Placeholder 2"/>
          <p:cNvSpPr>
            <a:spLocks noGrp="1"/>
          </p:cNvSpPr>
          <p:nvPr>
            <p:ph type="dt" idx="1"/>
          </p:nvPr>
        </p:nvSpPr>
        <p:spPr>
          <a:xfrm>
            <a:off x="3855839" y="0"/>
            <a:ext cx="2949787" cy="496967"/>
          </a:xfrm>
          <a:prstGeom prst="rect">
            <a:avLst/>
          </a:prstGeom>
        </p:spPr>
        <p:txBody>
          <a:bodyPr vert="horz" lIns="86206" tIns="43103" rIns="86206" bIns="43103" rtlCol="0"/>
          <a:lstStyle>
            <a:lvl1pPr algn="r">
              <a:defRPr sz="1100"/>
            </a:lvl1pPr>
          </a:lstStyle>
          <a:p>
            <a:fld id="{816A575B-F4C7-4011-A893-9E91E51A3214}" type="datetimeFigureOut">
              <a:rPr lang="en-AU" smtClean="0"/>
              <a:t>19/03/2020</a:t>
            </a:fld>
            <a:endParaRPr lang="en-AU"/>
          </a:p>
        </p:txBody>
      </p:sp>
      <p:sp>
        <p:nvSpPr>
          <p:cNvPr id="4" name="Slide Image Placeholder 3"/>
          <p:cNvSpPr>
            <a:spLocks noGrp="1" noRot="1" noChangeAspect="1"/>
          </p:cNvSpPr>
          <p:nvPr>
            <p:ph type="sldImg" idx="2"/>
          </p:nvPr>
        </p:nvSpPr>
        <p:spPr>
          <a:xfrm>
            <a:off x="90488" y="744538"/>
            <a:ext cx="6626225" cy="3727450"/>
          </a:xfrm>
          <a:prstGeom prst="rect">
            <a:avLst/>
          </a:prstGeom>
          <a:noFill/>
          <a:ln w="12700">
            <a:solidFill>
              <a:prstClr val="black"/>
            </a:solidFill>
          </a:ln>
        </p:spPr>
        <p:txBody>
          <a:bodyPr vert="horz" lIns="86206" tIns="43103" rIns="86206" bIns="43103" rtlCol="0" anchor="ctr"/>
          <a:lstStyle/>
          <a:p>
            <a:endParaRPr lang="en-AU"/>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86206" tIns="43103" rIns="86206" bIns="431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6967"/>
          </a:xfrm>
          <a:prstGeom prst="rect">
            <a:avLst/>
          </a:prstGeom>
        </p:spPr>
        <p:txBody>
          <a:bodyPr vert="horz" lIns="86206" tIns="43103" rIns="86206" bIns="43103" rtlCol="0" anchor="b"/>
          <a:lstStyle>
            <a:lvl1pPr algn="l">
              <a:defRPr sz="1100"/>
            </a:lvl1pPr>
          </a:lstStyle>
          <a:p>
            <a:endParaRPr lang="en-AU"/>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86206" tIns="43103" rIns="86206" bIns="43103"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dirty="0">
                <a:latin typeface="Arial" pitchFamily="34" charset="0"/>
              </a:rPr>
              <a:t>Opportunity classes/selective high schools cater for gifted and talented students. These are students who are intellectually superior and who perform to a very high standard in class. </a:t>
            </a:r>
          </a:p>
          <a:p>
            <a:pPr eaLnBrk="1" hangingPunct="1">
              <a:lnSpc>
                <a:spcPct val="80000"/>
              </a:lnSpc>
            </a:pPr>
            <a:endParaRPr lang="en-US" dirty="0">
              <a:latin typeface="Arial" pitchFamily="34" charset="0"/>
            </a:endParaRPr>
          </a:p>
          <a:p>
            <a:pPr eaLnBrk="1" hangingPunct="1">
              <a:lnSpc>
                <a:spcPct val="80000"/>
              </a:lnSpc>
            </a:pPr>
            <a:r>
              <a:rPr lang="en-US" dirty="0">
                <a:latin typeface="Arial" pitchFamily="34" charset="0"/>
              </a:rPr>
              <a:t>Many people think that bright students will rise to the top wherever they are placed. There is evidence that where the social and academic needs of bright, highly achieving students are not met, the students can become depressed, they can underachieve and they can even drop out of schooling as soon as they are able. </a:t>
            </a:r>
          </a:p>
          <a:p>
            <a:pPr eaLnBrk="1" hangingPunct="1">
              <a:lnSpc>
                <a:spcPct val="80000"/>
              </a:lnSpc>
            </a:pPr>
            <a:endParaRPr lang="en-US" dirty="0">
              <a:latin typeface="Arial" pitchFamily="34" charset="0"/>
            </a:endParaRPr>
          </a:p>
          <a:p>
            <a:pPr eaLnBrk="1" hangingPunct="1">
              <a:lnSpc>
                <a:spcPct val="80000"/>
              </a:lnSpc>
            </a:pPr>
            <a:r>
              <a:rPr lang="en-US" dirty="0">
                <a:latin typeface="Arial" pitchFamily="34" charset="0"/>
              </a:rPr>
              <a:t>These opportunity classes are intended to bring together students who could otherwise be socially and academically isolated from other students who have similar abilities and work to the same standards.</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05246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3E0C3E1-EA12-4D8D-B90C-4F3077B87AB1}" type="slidenum">
              <a:rPr lang="en-AU" smtClean="0">
                <a:solidFill>
                  <a:prstClr val="black"/>
                </a:solidFill>
              </a:rPr>
              <a:pPr eaLnBrk="1" hangingPunct="1"/>
              <a:t>14</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All such late requests will require documentary evidence to support the claim. This might include a contract of sale or lease on a new residence and utilities bills such as phone or electricity account</a:t>
            </a:r>
            <a:r>
              <a:rPr lang="en-AU" baseline="0" dirty="0"/>
              <a:t> clearly showing the new address.</a:t>
            </a:r>
            <a:endParaRPr lang="en-AU"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1C55476-F4CB-4C90-806A-19B51D2CDF5B}" type="slidenum">
              <a:rPr lang="en-AU" smtClean="0">
                <a:solidFill>
                  <a:prstClr val="black"/>
                </a:solidFill>
              </a:rPr>
              <a:pPr eaLnBrk="1" hangingPunct="1"/>
              <a:t>16</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atin typeface="Arial Narrow" pitchFamily="34" charset="0"/>
              </a:rPr>
              <a:t>Both are good predictors of success in selective high schools and opportunity classes.</a:t>
            </a:r>
          </a:p>
          <a:p>
            <a:pPr eaLnBrk="1" hangingPunct="1"/>
            <a:endParaRPr lang="en-AU">
              <a:latin typeface="Arial" pitchFamily="34" charset="0"/>
            </a:endParaRPr>
          </a:p>
          <a:p>
            <a:pPr eaLnBrk="1" hangingPunct="1"/>
            <a:r>
              <a:rPr lang="en-AU">
                <a:latin typeface="Arial" pitchFamily="34" charset="0"/>
              </a:rPr>
              <a:t>It is not unusual for students to have widely differing school and test scores as they are measuring different things.</a:t>
            </a:r>
          </a:p>
          <a:p>
            <a:pPr eaLnBrk="1" hangingPunct="1"/>
            <a:endParaRPr lang="en-AU">
              <a:latin typeface="Arial" pitchFamily="34" charset="0"/>
            </a:endParaRPr>
          </a:p>
          <a:p>
            <a:pPr eaLnBrk="1" hangingPunct="1"/>
            <a:r>
              <a:rPr lang="en-AU">
                <a:latin typeface="Arial" pitchFamily="34" charset="0"/>
              </a:rPr>
              <a:t>For example a student may be working well at school but not be amongst the naturally brightest students while another very bright student may not be performing well on the school’s curriculum.</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D825394-E45B-4B3E-82B1-FB84654462E0}" type="slidenum">
              <a:rPr lang="en-AU" smtClean="0">
                <a:solidFill>
                  <a:prstClr val="black"/>
                </a:solidFill>
              </a:rPr>
              <a:pPr eaLnBrk="1" hangingPunct="1"/>
              <a:t>17</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lnSpc>
                <a:spcPct val="90000"/>
              </a:lnSpc>
              <a:defRPr/>
            </a:pPr>
            <a:r>
              <a:rPr lang="en-AU" dirty="0">
                <a:latin typeface="Arial" pitchFamily="34" charset="0"/>
              </a:rPr>
              <a:t>Schools provide school assessment scores based generally on the student’s performance on the school’s curriculum. Schools have the discretion to set their own assessment criteria.</a:t>
            </a:r>
          </a:p>
          <a:p>
            <a:pPr eaLnBrk="1" hangingPunct="1">
              <a:lnSpc>
                <a:spcPct val="90000"/>
              </a:lnSpc>
              <a:defRPr/>
            </a:pPr>
            <a:endParaRPr lang="en-AU" dirty="0">
              <a:latin typeface="Arial" pitchFamily="34" charset="0"/>
            </a:endParaRPr>
          </a:p>
          <a:p>
            <a:pPr eaLnBrk="1" hangingPunct="1">
              <a:lnSpc>
                <a:spcPct val="90000"/>
              </a:lnSpc>
              <a:defRPr/>
            </a:pPr>
            <a:r>
              <a:rPr lang="en-AU" dirty="0">
                <a:latin typeface="Arial" pitchFamily="34" charset="0"/>
              </a:rPr>
              <a:t>SAS are based on performance in Year</a:t>
            </a:r>
            <a:r>
              <a:rPr lang="en-AU" baseline="0" dirty="0">
                <a:latin typeface="Arial" pitchFamily="34" charset="0"/>
              </a:rPr>
              <a:t> 4 (and possibly Year 3) for OC </a:t>
            </a:r>
            <a:r>
              <a:rPr lang="en-AU" dirty="0">
                <a:latin typeface="Arial" pitchFamily="34" charset="0"/>
              </a:rPr>
              <a:t>Years 4</a:t>
            </a:r>
            <a:r>
              <a:rPr lang="en-AU" baseline="0" dirty="0">
                <a:latin typeface="Arial" pitchFamily="34" charset="0"/>
              </a:rPr>
              <a:t> &amp; </a:t>
            </a:r>
            <a:r>
              <a:rPr lang="en-AU" dirty="0">
                <a:latin typeface="Arial" pitchFamily="34" charset="0"/>
              </a:rPr>
              <a:t>5/or 5 for SHS.</a:t>
            </a:r>
          </a:p>
          <a:p>
            <a:pPr eaLnBrk="1" hangingPunct="1">
              <a:lnSpc>
                <a:spcPct val="90000"/>
              </a:lnSpc>
              <a:defRPr/>
            </a:pPr>
            <a:endParaRPr lang="en-AU" dirty="0">
              <a:latin typeface="Arial" pitchFamily="34" charset="0"/>
            </a:endParaRPr>
          </a:p>
          <a:p>
            <a:pPr eaLnBrk="1" hangingPunct="1">
              <a:lnSpc>
                <a:spcPct val="90000"/>
              </a:lnSpc>
              <a:defRPr/>
            </a:pPr>
            <a:r>
              <a:rPr lang="en-AU" dirty="0">
                <a:latin typeface="Arial" pitchFamily="34" charset="0"/>
              </a:rPr>
              <a:t>The scores are provided for: English out of 100 and Mathematics out of 100.</a:t>
            </a:r>
          </a:p>
          <a:p>
            <a:pPr eaLnBrk="1" hangingPunct="1">
              <a:lnSpc>
                <a:spcPct val="90000"/>
              </a:lnSpc>
              <a:defRPr/>
            </a:pPr>
            <a:endParaRPr lang="en-AU" dirty="0">
              <a:latin typeface="Arial" pitchFamily="34" charset="0"/>
            </a:endParaRPr>
          </a:p>
          <a:p>
            <a:pPr eaLnBrk="1" hangingPunct="1">
              <a:lnSpc>
                <a:spcPct val="90000"/>
              </a:lnSpc>
              <a:defRPr/>
            </a:pPr>
            <a:r>
              <a:rPr lang="en-AU" dirty="0">
                <a:latin typeface="Arial" pitchFamily="34" charset="0"/>
              </a:rPr>
              <a:t>The school assessment scores for English and mathematics rank all candidates from a particular school applying for OC placement in order of merit showing the relative gaps between the students.</a:t>
            </a:r>
          </a:p>
          <a:p>
            <a:pPr eaLnBrk="1" hangingPunct="1">
              <a:lnSpc>
                <a:spcPct val="90000"/>
              </a:lnSpc>
              <a:defRPr/>
            </a:pPr>
            <a:endParaRPr lang="en-AU" dirty="0">
              <a:latin typeface="Arial" pitchFamily="34" charset="0"/>
            </a:endParaRPr>
          </a:p>
          <a:p>
            <a:pPr eaLnBrk="1" hangingPunct="1">
              <a:lnSpc>
                <a:spcPct val="90000"/>
              </a:lnSpc>
              <a:defRPr/>
            </a:pPr>
            <a:r>
              <a:rPr lang="en-AU" dirty="0">
                <a:latin typeface="Arial" pitchFamily="34" charset="0"/>
              </a:rPr>
              <a:t>These scores tell the selection committee how the students are performing in their own school environment, but the selection committee needs to see how that performance ranks with the performance of all other candidates in the other schools in the state.</a:t>
            </a:r>
          </a:p>
          <a:p>
            <a:pPr eaLnBrk="1" hangingPunct="1">
              <a:lnSpc>
                <a:spcPct val="90000"/>
              </a:lnSpc>
              <a:defRPr/>
            </a:pPr>
            <a:endParaRPr lang="en-AU" dirty="0">
              <a:latin typeface="Arial" pitchFamily="34" charset="0"/>
            </a:endParaRPr>
          </a:p>
          <a:p>
            <a:pPr eaLnBrk="1" hangingPunct="1">
              <a:lnSpc>
                <a:spcPct val="90000"/>
              </a:lnSpc>
              <a:defRPr/>
            </a:pPr>
            <a:r>
              <a:rPr lang="en-AU" dirty="0">
                <a:latin typeface="Arial" pitchFamily="34" charset="0"/>
              </a:rPr>
              <a:t>It should be noted that the critical issue is the ranking and the difference between the scores. The SAS will be moderated to allow </a:t>
            </a:r>
            <a:r>
              <a:rPr lang="en-AU" dirty="0" err="1">
                <a:latin typeface="Arial" pitchFamily="34" charset="0"/>
              </a:rPr>
              <a:t>statewide</a:t>
            </a:r>
            <a:r>
              <a:rPr lang="en-AU" dirty="0">
                <a:latin typeface="Arial" pitchFamily="34" charset="0"/>
              </a:rPr>
              <a:t> comparison but the ranking will remain unchanged.</a:t>
            </a:r>
          </a:p>
          <a:p>
            <a:pPr eaLnBrk="1" hangingPunct="1">
              <a:lnSpc>
                <a:spcPct val="90000"/>
              </a:lnSpc>
              <a:defRPr/>
            </a:pPr>
            <a:endParaRPr lang="en-AU" dirty="0">
              <a:latin typeface="Arial" pitchFamily="34" charset="0"/>
            </a:endParaRPr>
          </a:p>
          <a:p>
            <a:pPr eaLnBrk="1" hangingPunct="1">
              <a:lnSpc>
                <a:spcPct val="90000"/>
              </a:lnSpc>
              <a:defRPr/>
            </a:pPr>
            <a:r>
              <a:rPr lang="en-AU" dirty="0">
                <a:latin typeface="Arial" pitchFamily="34" charset="0"/>
              </a:rPr>
              <a:t>The mean (average) and standard deviation (spread of scores) of the English and mathematics tests are calculated for all of the students from each primary school who sat the test. The mean and standard deviation are applied to the school assessment score for English and maths.</a:t>
            </a:r>
          </a:p>
          <a:p>
            <a:pPr eaLnBrk="1" hangingPunct="1">
              <a:lnSpc>
                <a:spcPct val="90000"/>
              </a:lnSpc>
              <a:defRPr/>
            </a:pPr>
            <a:endParaRPr lang="en-AU" dirty="0">
              <a:latin typeface="Arial" pitchFamily="34" charset="0"/>
            </a:endParaRPr>
          </a:p>
          <a:p>
            <a:pPr>
              <a:defRPr/>
            </a:pPr>
            <a:endParaRPr lang="en-AU"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CDC09B9-CE99-4B3A-A4CF-D7330EFCB278}" type="slidenum">
              <a:rPr lang="en-AU" smtClean="0">
                <a:solidFill>
                  <a:prstClr val="black"/>
                </a:solidFill>
              </a:rPr>
              <a:pPr eaLnBrk="1" hangingPunct="1"/>
              <a:t>18</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two parts to the test – Parts 1 and 2. </a:t>
            </a:r>
          </a:p>
          <a:p>
            <a:endParaRPr lang="en-AU" dirty="0"/>
          </a:p>
          <a:p>
            <a:r>
              <a:rPr lang="en-AU" dirty="0"/>
              <a:t>Each Part takes 30 minutes and consists of a mix of 35 multiple choice questions in English, mathematics and general ability.  </a:t>
            </a:r>
          </a:p>
          <a:p>
            <a:endParaRPr lang="en-AU" dirty="0"/>
          </a:p>
          <a:p>
            <a:r>
              <a:rPr lang="en-AU" dirty="0"/>
              <a:t>There are 20 questions for English and mathematics and 30 general ability questions.</a:t>
            </a:r>
          </a:p>
          <a:p>
            <a:endParaRPr lang="en-AU" dirty="0"/>
          </a:p>
          <a:p>
            <a:r>
              <a:rPr lang="en-AU" dirty="0"/>
              <a:t>For each test component, the test score is scaled to a mean of 60 and a standard deviation of 12. The process does not convert the test score to a percentage score.</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19</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38084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atin typeface="Arial" pitchFamily="34" charset="0"/>
            </a:endParaRPr>
          </a:p>
          <a:p>
            <a:pPr eaLnBrk="1" hangingPunct="1"/>
            <a:endParaRPr lang="en-AU">
              <a:latin typeface="Arial"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FB63527-4A91-4CCB-ADCE-754215811B1B}" type="slidenum">
              <a:rPr lang="en-AU" smtClean="0">
                <a:solidFill>
                  <a:prstClr val="black"/>
                </a:solidFill>
              </a:rPr>
              <a:pPr eaLnBrk="1" hangingPunct="1"/>
              <a:t>21</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dirty="0">
                <a:latin typeface="Arial" pitchFamily="34" charset="0"/>
              </a:rPr>
              <a:t>What happens next?</a:t>
            </a:r>
          </a:p>
          <a:p>
            <a:pPr eaLnBrk="1" hangingPunct="1"/>
            <a:r>
              <a:rPr lang="en-AU" dirty="0">
                <a:latin typeface="Arial" pitchFamily="34" charset="0"/>
              </a:rPr>
              <a:t>The rest of the score processing averages the moderated school assessment scores and the scaled test scores for English and mathematics, rescales them to a mean of 60 and a standard deviation of 12 and adds the scaled general ability score. The three scores out of 100 are combined to make the calculated profile score out of 300. The average score of the candidature is therefore always set to 180.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6CA9E66F-DBDD-4B2B-B696-CDA8D265C98A}" type="slidenum">
              <a:rPr lang="en-AU" smtClean="0">
                <a:solidFill>
                  <a:prstClr val="black"/>
                </a:solidFill>
              </a:rPr>
              <a:pPr eaLnBrk="1" hangingPunct="1"/>
              <a:t>22</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9867D845-933E-429B-9B97-EBB1CBE2C1BE}" type="slidenum">
              <a:rPr lang="en-AU" sz="1200" smtClean="0">
                <a:solidFill>
                  <a:prstClr val="black"/>
                </a:solidFill>
              </a:rPr>
              <a:pPr eaLnBrk="1" hangingPunct="1"/>
              <a:t>23</a:t>
            </a:fld>
            <a:endParaRPr lang="en-AU" sz="1200">
              <a:solidFill>
                <a:prstClr val="black"/>
              </a:solidFill>
            </a:endParaRPr>
          </a:p>
        </p:txBody>
      </p:sp>
      <p:sp>
        <p:nvSpPr>
          <p:cNvPr id="74755" name="Rectangle 2"/>
          <p:cNvSpPr>
            <a:spLocks noGrp="1" noRot="1" noChangeAspect="1" noChangeArrowheads="1" noTextEdit="1"/>
          </p:cNvSpPr>
          <p:nvPr>
            <p:ph type="sldImg"/>
          </p:nvPr>
        </p:nvSpPr>
        <p:spPr>
          <a:xfrm>
            <a:off x="90488" y="746125"/>
            <a:ext cx="6630987" cy="3729038"/>
          </a:xfrm>
          <a:ln/>
        </p:spPr>
      </p:sp>
      <p:sp>
        <p:nvSpPr>
          <p:cNvPr id="74756" name="Rectangle 3"/>
          <p:cNvSpPr>
            <a:spLocks noGrp="1" noChangeArrowheads="1"/>
          </p:cNvSpPr>
          <p:nvPr>
            <p:ph type="body" idx="1"/>
          </p:nvPr>
        </p:nvSpPr>
        <p:spPr>
          <a:xfrm>
            <a:off x="908264" y="4721228"/>
            <a:ext cx="4990676" cy="330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400" b="1" dirty="0">
                <a:latin typeface="Arial" pitchFamily="34" charset="0"/>
              </a:rPr>
              <a:t>What level of academic merit is required for selective high school entry?</a:t>
            </a:r>
          </a:p>
          <a:p>
            <a:pPr eaLnBrk="1" hangingPunct="1">
              <a:lnSpc>
                <a:spcPct val="90000"/>
              </a:lnSpc>
            </a:pPr>
            <a:endParaRPr lang="en-US" dirty="0">
              <a:latin typeface="Arial" pitchFamily="34" charset="0"/>
            </a:endParaRPr>
          </a:p>
          <a:p>
            <a:pPr eaLnBrk="1" hangingPunct="1">
              <a:lnSpc>
                <a:spcPct val="90000"/>
              </a:lnSpc>
            </a:pPr>
            <a:r>
              <a:rPr lang="en-AU" dirty="0">
                <a:latin typeface="Arial" pitchFamily="34" charset="0"/>
              </a:rPr>
              <a:t>This chart shows the end of the academic spectrum from which we are drawing our applicants and our successful enrolments in the selective high school placement program state-wide. The Opportunity class placement program charts would look fairly similar.</a:t>
            </a:r>
          </a:p>
          <a:p>
            <a:pPr eaLnBrk="1" hangingPunct="1">
              <a:lnSpc>
                <a:spcPct val="90000"/>
              </a:lnSpc>
            </a:pPr>
            <a:endParaRPr lang="en-AU" dirty="0">
              <a:latin typeface="Arial" pitchFamily="34" charset="0"/>
            </a:endParaRPr>
          </a:p>
          <a:p>
            <a:pPr eaLnBrk="1" hangingPunct="1">
              <a:lnSpc>
                <a:spcPct val="90000"/>
              </a:lnSpc>
            </a:pPr>
            <a:r>
              <a:rPr lang="en-AU" dirty="0">
                <a:latin typeface="Arial" pitchFamily="34" charset="0"/>
              </a:rPr>
              <a:t>The light orange shading in this chart represents the scores of all the applicants for selective high school entry in 2009 while the dark orange shading shows the profile scores of students accepted for placement in selective high schools. This chart does not include the residential agricultural students who are considered on isolation criteria as well as academic merit. </a:t>
            </a:r>
          </a:p>
          <a:p>
            <a:pPr eaLnBrk="1" hangingPunct="1">
              <a:lnSpc>
                <a:spcPct val="90000"/>
              </a:lnSpc>
            </a:pPr>
            <a:endParaRPr lang="en-AU" dirty="0">
              <a:latin typeface="Arial" pitchFamily="34" charset="0"/>
            </a:endParaRPr>
          </a:p>
          <a:p>
            <a:pPr eaLnBrk="1" hangingPunct="1">
              <a:lnSpc>
                <a:spcPct val="90000"/>
              </a:lnSpc>
            </a:pPr>
            <a:r>
              <a:rPr lang="en-AU" dirty="0">
                <a:latin typeface="Arial" pitchFamily="34" charset="0"/>
              </a:rPr>
              <a:t>Unsuccessful applicants range from roughly 100 to 173 out of 300 in profile score and fit into the average to bright normal IQ categories.</a:t>
            </a:r>
          </a:p>
          <a:p>
            <a:pPr eaLnBrk="1" hangingPunct="1">
              <a:lnSpc>
                <a:spcPct val="90000"/>
              </a:lnSpc>
            </a:pPr>
            <a:r>
              <a:rPr lang="en-AU" dirty="0">
                <a:latin typeface="Arial" pitchFamily="34" charset="0"/>
              </a:rPr>
              <a:t>Students accepted for selective high school entry range in profile score from around 175 to 270 and fit into the superior to very superior IQ categories.</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If we compare the profile scores on which students are considered for opportunity class entry with IQ ranges, in general the academic merit of students who apply for opportunity class entry ranges from the average to the very superior as you can see from the lightly shaded section of this chart.</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However the students who are successful for opportunity class school entry are usually in the superior to very superior range of academic merit. </a:t>
            </a:r>
          </a:p>
          <a:p>
            <a:pPr eaLnBrk="1" hangingPunct="1">
              <a:lnSpc>
                <a:spcPct val="90000"/>
              </a:lnSpc>
            </a:pPr>
            <a:endParaRPr lang="en-US" dirty="0">
              <a:latin typeface="Arial" pitchFamily="34" charset="0"/>
            </a:endParaRPr>
          </a:p>
          <a:p>
            <a:pPr eaLnBrk="1" hangingPunct="1">
              <a:lnSpc>
                <a:spcPct val="90000"/>
              </a:lnSpc>
            </a:pPr>
            <a:endParaRPr lang="en-US" dirty="0">
              <a:latin typeface="Arial" pitchFamily="34" charset="0"/>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rPr>
              <a:t>The English items all consist of passages of varying text types including poetry, fiction or non-fiction prose with a number of inferential comprehension questions.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rPr>
              <a:t>This example is one of the practice items and is therefore quite easy. In the real test the passages and their questions are very challenging. Students have slightly less than a minute to read and answer each question.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rPr>
              <a:t>Answer is C</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25</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45594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dirty="0">
                <a:latin typeface="Arial" pitchFamily="34" charset="0"/>
              </a:rPr>
              <a:t>This is an example of a general ability question. </a:t>
            </a:r>
          </a:p>
          <a:p>
            <a:pPr eaLnBrk="1" hangingPunct="1"/>
            <a:endParaRPr lang="en-AU" dirty="0">
              <a:latin typeface="Arial" pitchFamily="34" charset="0"/>
            </a:endParaRPr>
          </a:p>
          <a:p>
            <a:pPr eaLnBrk="1" hangingPunct="1"/>
            <a:r>
              <a:rPr lang="en-AU" dirty="0">
                <a:latin typeface="Arial" pitchFamily="34" charset="0"/>
              </a:rPr>
              <a:t>Answer is B</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26</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5395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1271373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this is an example of a mathematics question.</a:t>
            </a:r>
          </a:p>
          <a:p>
            <a:endParaRPr lang="en-AU" dirty="0"/>
          </a:p>
          <a:p>
            <a:r>
              <a:rPr lang="en-AU" dirty="0"/>
              <a:t>Answer </a:t>
            </a:r>
            <a:r>
              <a:rPr lang="en-AU"/>
              <a:t>is B</a:t>
            </a:r>
            <a:endParaRPr lang="en-AU" dirty="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02621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atin typeface="Arial" pitchFamily="34" charset="0"/>
              </a:rPr>
              <a:t>Practice with multiple-choice questions of any sort may help students become familiar with test technique. There will be a practice session before the test begins to ensure that students are fully prepared.</a:t>
            </a:r>
          </a:p>
          <a:p>
            <a:pPr eaLnBrk="1" hangingPunct="1"/>
            <a:endParaRPr lang="en-AU">
              <a:latin typeface="Arial" pitchFamily="34" charset="0"/>
            </a:endParaRPr>
          </a:p>
          <a:p>
            <a:pPr eaLnBrk="1" hangingPunct="1"/>
            <a:r>
              <a:rPr lang="en-AU">
                <a:latin typeface="Arial" pitchFamily="34" charset="0"/>
              </a:rPr>
              <a:t>Past test papers are available on the website  to assist students. Items that assess English may be available after copyright permission to publish them is obtained.</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EC27A71-E451-41A2-952F-336A7DB20549}" type="slidenum">
              <a:rPr lang="en-AU" smtClean="0">
                <a:solidFill>
                  <a:prstClr val="black"/>
                </a:solidFill>
              </a:rPr>
              <a:pPr eaLnBrk="1" hangingPunct="1"/>
              <a:t>28</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30</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78891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b="1" u="sng" dirty="0">
                <a:latin typeface="Arial" pitchFamily="34" charset="0"/>
              </a:rPr>
              <a:t>Special Test Provisions</a:t>
            </a:r>
          </a:p>
          <a:p>
            <a:pPr>
              <a:buFontTx/>
              <a:buChar char="•"/>
            </a:pPr>
            <a:r>
              <a:rPr lang="en-AU" dirty="0">
                <a:latin typeface="Arial" pitchFamily="34" charset="0"/>
              </a:rPr>
              <a:t>Some applicants request special test provisions for their children because of a disability </a:t>
            </a:r>
            <a:r>
              <a:rPr lang="en-AU" dirty="0" err="1">
                <a:latin typeface="Arial" pitchFamily="34" charset="0"/>
              </a:rPr>
              <a:t>eg</a:t>
            </a:r>
            <a:r>
              <a:rPr lang="en-AU" dirty="0">
                <a:latin typeface="Arial" pitchFamily="34" charset="0"/>
              </a:rPr>
              <a:t>. Students with ADHD, </a:t>
            </a:r>
            <a:r>
              <a:rPr lang="en-AU" dirty="0" err="1">
                <a:latin typeface="Arial" pitchFamily="34" charset="0"/>
              </a:rPr>
              <a:t>Aspergers</a:t>
            </a:r>
            <a:r>
              <a:rPr lang="en-AU" dirty="0">
                <a:latin typeface="Arial" pitchFamily="34" charset="0"/>
              </a:rPr>
              <a:t> Syndrome can be seated at the front of the test centre; large print papers van be arranged for students with visual impairments; FM web transmitter can be arranged for students with hearing impairments.</a:t>
            </a:r>
          </a:p>
          <a:p>
            <a:pPr>
              <a:buFontTx/>
              <a:buChar char="•"/>
            </a:pPr>
            <a:r>
              <a:rPr lang="en-AU" dirty="0">
                <a:latin typeface="Arial" pitchFamily="34" charset="0"/>
              </a:rPr>
              <a:t>Parents and/or Principals can make this request on the application form. The Unit will evaluate the feasibility of the request and writes to both the applicant and the principal explaining whether the request can be granted.</a:t>
            </a:r>
          </a:p>
          <a:p>
            <a:pPr>
              <a:buFontTx/>
              <a:buChar char="•"/>
            </a:pPr>
            <a:r>
              <a:rPr lang="en-AU" dirty="0">
                <a:latin typeface="Arial" pitchFamily="34" charset="0"/>
              </a:rPr>
              <a:t>Generally</a:t>
            </a:r>
            <a:r>
              <a:rPr lang="en-AU" baseline="0" dirty="0">
                <a:latin typeface="Arial" pitchFamily="34" charset="0"/>
              </a:rPr>
              <a:t> the types of STP requests that are not approved are permission to use a computer, extra time and requests for scribes.</a:t>
            </a:r>
            <a:endParaRPr lang="en-AU" dirty="0">
              <a:latin typeface="Arial"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983EF958-2E58-4336-81D1-7103946F943A}" type="slidenum">
              <a:rPr lang="en-AU" smtClean="0">
                <a:solidFill>
                  <a:prstClr val="black"/>
                </a:solidFill>
              </a:rPr>
              <a:pPr eaLnBrk="1" hangingPunct="1"/>
              <a:t>31</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b="1" u="sng">
                <a:latin typeface="Arial" pitchFamily="34" charset="0"/>
              </a:rPr>
              <a:t>Illness/misadventure</a:t>
            </a:r>
          </a:p>
          <a:p>
            <a:pPr>
              <a:buFontTx/>
              <a:buChar char="•"/>
            </a:pPr>
            <a:r>
              <a:rPr lang="en-AU">
                <a:latin typeface="Arial" pitchFamily="34" charset="0"/>
              </a:rPr>
              <a:t>If a problem such as sickness or an accident stops your child from doing his or her best, parents can download an illness/misadventure form from the Department’s website. </a:t>
            </a:r>
            <a:r>
              <a:rPr lang="en-AU" b="1">
                <a:latin typeface="Arial" pitchFamily="34" charset="0"/>
              </a:rPr>
              <a:t>A medical certificate is required to cover the test date if your child was sick.</a:t>
            </a:r>
          </a:p>
          <a:p>
            <a:pPr>
              <a:buFontTx/>
              <a:buChar char="•"/>
            </a:pPr>
            <a:r>
              <a:rPr lang="en-AU">
                <a:latin typeface="Arial" pitchFamily="34" charset="0"/>
              </a:rPr>
              <a:t>Generally it is better to take the test where possible and make an illness/misadventure claim than to miss the test. Must be submitted within 14 days of the test.</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388EDDE8-EB3B-4383-9111-69A1B6071621}" type="slidenum">
              <a:rPr lang="en-AU" smtClean="0">
                <a:solidFill>
                  <a:prstClr val="black"/>
                </a:solidFill>
              </a:rPr>
              <a:pPr eaLnBrk="1" hangingPunct="1"/>
              <a:t>33</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latin typeface="Arial" pitchFamily="34" charset="0"/>
              </a:rPr>
              <a:t>Selection committees make all placement decisions for SHS entry.</a:t>
            </a:r>
          </a:p>
          <a:p>
            <a:r>
              <a:rPr lang="en-AU" dirty="0">
                <a:latin typeface="Arial" pitchFamily="34" charset="0"/>
              </a:rPr>
              <a:t>They determine:</a:t>
            </a:r>
          </a:p>
          <a:p>
            <a:r>
              <a:rPr lang="en-AU" dirty="0">
                <a:latin typeface="Arial" pitchFamily="34" charset="0"/>
              </a:rPr>
              <a:t>First round offers</a:t>
            </a:r>
          </a:p>
          <a:p>
            <a:r>
              <a:rPr lang="en-AU" dirty="0">
                <a:latin typeface="Arial" pitchFamily="34" charset="0"/>
              </a:rPr>
              <a:t>Reserve list</a:t>
            </a:r>
          </a:p>
          <a:p>
            <a:r>
              <a:rPr lang="en-AU" dirty="0">
                <a:latin typeface="Arial" pitchFamily="34" charset="0"/>
              </a:rPr>
              <a:t>Unsuccessful list.</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9E033616-0513-4E44-9346-73B03282E1AE}" type="slidenum">
              <a:rPr lang="en-AU" smtClean="0">
                <a:solidFill>
                  <a:prstClr val="black"/>
                </a:solidFill>
              </a:rPr>
              <a:pPr eaLnBrk="1" hangingPunct="1"/>
              <a:t>34</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dirty="0"/>
              <a:t>Family placement claims and siblings (most often twins or triplets) are no longer given consideration.</a:t>
            </a:r>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35</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468006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36</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79789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dirty="0"/>
              <a:t>Appeals will only be submitted to an</a:t>
            </a:r>
            <a:r>
              <a:rPr lang="en-AU" baseline="0" dirty="0"/>
              <a:t> appeals panel if they are based on valid grounds.</a:t>
            </a:r>
          </a:p>
          <a:p>
            <a:endParaRPr lang="en-AU" baseline="0" dirty="0"/>
          </a:p>
          <a:p>
            <a:r>
              <a:rPr lang="en-AU" sz="1200" b="1" kern="1200" dirty="0">
                <a:solidFill>
                  <a:schemeClr val="tx1"/>
                </a:solidFill>
                <a:effectLst/>
                <a:latin typeface="+mn-lt"/>
                <a:ea typeface="+mn-ea"/>
                <a:cs typeface="+mn-cs"/>
              </a:rPr>
              <a:t>Appeals will generally </a:t>
            </a:r>
            <a:r>
              <a:rPr lang="en-AU" sz="1200" b="1" u="sng" kern="1200" dirty="0">
                <a:solidFill>
                  <a:schemeClr val="tx1"/>
                </a:solidFill>
                <a:effectLst/>
                <a:latin typeface="+mn-lt"/>
                <a:ea typeface="+mn-ea"/>
                <a:cs typeface="+mn-cs"/>
              </a:rPr>
              <a:t>not</a:t>
            </a:r>
            <a:r>
              <a:rPr lang="en-AU" sz="1200" b="1" kern="1200" dirty="0">
                <a:solidFill>
                  <a:schemeClr val="tx1"/>
                </a:solidFill>
                <a:effectLst/>
                <a:latin typeface="+mn-lt"/>
                <a:ea typeface="+mn-ea"/>
                <a:cs typeface="+mn-cs"/>
              </a:rPr>
              <a:t> be considered valid on the following grounds: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the same grounds as those submitted on an illness/misadventure claim </a:t>
            </a:r>
          </a:p>
          <a:p>
            <a:r>
              <a:rPr lang="en-AU" sz="1200" kern="1200" dirty="0">
                <a:solidFill>
                  <a:schemeClr val="tx1"/>
                </a:solidFill>
                <a:effectLst/>
                <a:latin typeface="+mn-lt"/>
                <a:ea typeface="+mn-ea"/>
                <a:cs typeface="+mn-cs"/>
              </a:rPr>
              <a:t>·         illness, anxiety or stress at the time of the test. These are medical matters which should have been treated at the illness/misadventure stage </a:t>
            </a:r>
          </a:p>
          <a:p>
            <a:r>
              <a:rPr lang="en-AU" sz="1200" kern="1200" dirty="0">
                <a:solidFill>
                  <a:schemeClr val="tx1"/>
                </a:solidFill>
                <a:effectLst/>
                <a:latin typeface="+mn-lt"/>
                <a:ea typeface="+mn-ea"/>
                <a:cs typeface="+mn-cs"/>
              </a:rPr>
              <a:t>·         test centre problems such as disruptions during the test or suspected shorter time given for the test as these are matters which should have been treated at the illness/misadventure stage </a:t>
            </a:r>
          </a:p>
          <a:p>
            <a:r>
              <a:rPr lang="en-AU" sz="1200" kern="1200" dirty="0">
                <a:solidFill>
                  <a:schemeClr val="tx1"/>
                </a:solidFill>
                <a:effectLst/>
                <a:latin typeface="+mn-lt"/>
                <a:ea typeface="+mn-ea"/>
                <a:cs typeface="+mn-cs"/>
              </a:rPr>
              <a:t>·         suspected misalignments. These should have been considered after the test during the illness/misadventure stage</a:t>
            </a:r>
          </a:p>
          <a:p>
            <a:r>
              <a:rPr lang="en-AU" sz="1200" kern="1200" dirty="0">
                <a:solidFill>
                  <a:schemeClr val="tx1"/>
                </a:solidFill>
                <a:effectLst/>
                <a:latin typeface="+mn-lt"/>
                <a:ea typeface="+mn-ea"/>
                <a:cs typeface="+mn-cs"/>
              </a:rPr>
              <a:t>·         suspected problems with the teacher; for example extended teacher absences or changes of teacher </a:t>
            </a:r>
          </a:p>
          <a:p>
            <a:r>
              <a:rPr lang="en-AU" sz="1200" kern="1200" dirty="0">
                <a:solidFill>
                  <a:schemeClr val="tx1"/>
                </a:solidFill>
                <a:effectLst/>
                <a:latin typeface="+mn-lt"/>
                <a:ea typeface="+mn-ea"/>
                <a:cs typeface="+mn-cs"/>
              </a:rPr>
              <a:t>·         the process used to determine academic merit - e.g. lack of school scores which can be moderated or consideration of IQ results in the interstate/overseas application process </a:t>
            </a:r>
          </a:p>
          <a:p>
            <a:r>
              <a:rPr lang="en-AU" sz="1200" kern="1200" dirty="0">
                <a:solidFill>
                  <a:schemeClr val="tx1"/>
                </a:solidFill>
                <a:effectLst/>
                <a:latin typeface="+mn-lt"/>
                <a:ea typeface="+mn-ea"/>
                <a:cs typeface="+mn-cs"/>
              </a:rPr>
              <a:t>·         lack of familiarity with the process, language, culture and education system </a:t>
            </a:r>
          </a:p>
          <a:p>
            <a:r>
              <a:rPr lang="en-AU" sz="1200" kern="1200" dirty="0">
                <a:solidFill>
                  <a:schemeClr val="tx1"/>
                </a:solidFill>
                <a:effectLst/>
                <a:latin typeface="+mn-lt"/>
                <a:ea typeface="+mn-ea"/>
                <a:cs typeface="+mn-cs"/>
              </a:rPr>
              <a:t>·         the student's academic performance on other measurements or reports e.g. IQ score, NAPLAN results, ICAS testing, school reports or certificates and scholarship testing </a:t>
            </a:r>
          </a:p>
          <a:p>
            <a:r>
              <a:rPr lang="en-AU" sz="1200" kern="1200" dirty="0">
                <a:solidFill>
                  <a:schemeClr val="tx1"/>
                </a:solidFill>
                <a:effectLst/>
                <a:latin typeface="+mn-lt"/>
                <a:ea typeface="+mn-ea"/>
                <a:cs typeface="+mn-cs"/>
              </a:rPr>
              <a:t>·         academic performance before Year 3 or after June</a:t>
            </a:r>
            <a:r>
              <a:rPr lang="en-AU" sz="1200" kern="1200" baseline="0" dirty="0">
                <a:solidFill>
                  <a:schemeClr val="tx1"/>
                </a:solidFill>
                <a:effectLst/>
                <a:latin typeface="+mn-lt"/>
                <a:ea typeface="+mn-ea"/>
                <a:cs typeface="+mn-cs"/>
              </a:rPr>
              <a:t> – and for selective high schools, before Year 5 or after December in the Year 5 year.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anything voluntary that stopped the child from sitting the test or from doing his or her best in the test, such as participation in entertainment, sporting events, attendance at excursions or camps, or a holiday trip. </a:t>
            </a:r>
          </a:p>
          <a:p>
            <a:endParaRPr lang="en-AU" dirty="0"/>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37</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306750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38</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02165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Teachers can work with students at the speed and intensity they need. Students who understand the material already do not have to sit idly by while it is repeated for the benefit of those students who have difficulty with it. (Less repetition)</a:t>
            </a:r>
          </a:p>
          <a:p>
            <a:endParaRPr lang="en-AU" dirty="0"/>
          </a:p>
          <a:p>
            <a:r>
              <a:rPr lang="en-AU" dirty="0"/>
              <a:t>Teachers can use texts, and other resources which are most suitable to students at this level without worrying that they will not reach the rest of the class. They can also use teaching techniques which are known to bring the best out of gifted and talented students such as open-ended tasks which allow them to reach beyond what is expected of them. </a:t>
            </a:r>
          </a:p>
          <a:p>
            <a:endParaRPr lang="en-AU" dirty="0"/>
          </a:p>
          <a:p>
            <a:r>
              <a:rPr lang="en-AU" dirty="0"/>
              <a:t>Most of all, bright, highly-achieving students are co-operative learners and form social and academic networks to help and challenge each other. These classes make these networks easier to set up.</a:t>
            </a:r>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488912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B2D1D46F-A9C8-4B46-929D-C916ADB64C32}" type="slidenum">
              <a:rPr lang="en-AU" smtClean="0">
                <a:solidFill>
                  <a:prstClr val="black"/>
                </a:solidFill>
              </a:rPr>
              <a:pPr>
                <a:defRPr/>
              </a:pPr>
              <a:t>39</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46640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a:t>
            </a:r>
            <a:r>
              <a:rPr lang="en-AU" baseline="0" dirty="0"/>
              <a:t> is a ‘limited’ list of some of the characteristics. If your child displays some of these qualities then you may consider applying for SHS/OC placement.</a:t>
            </a:r>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5</a:t>
            </a:fld>
            <a:endParaRPr lang="en-AU"/>
          </a:p>
        </p:txBody>
      </p:sp>
    </p:spTree>
    <p:extLst>
      <p:ext uri="{BB962C8B-B14F-4D97-AF65-F5344CB8AC3E}">
        <p14:creationId xmlns:p14="http://schemas.microsoft.com/office/powerpoint/2010/main" val="328949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31% of applicants are eligible for placement in a selective high school</a:t>
            </a:r>
          </a:p>
          <a:p>
            <a:r>
              <a:rPr lang="en-AU" dirty="0"/>
              <a:t>5% of Year 6 students are eligible for placement in a selective high school</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73603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A09040B-DA09-4C58-8D66-C8AD5AEB9F52}" type="slidenum">
              <a:rPr lang="en-AU" smtClean="0"/>
              <a:t>10</a:t>
            </a:fld>
            <a:endParaRPr lang="en-AU"/>
          </a:p>
        </p:txBody>
      </p:sp>
    </p:spTree>
    <p:extLst>
      <p:ext uri="{BB962C8B-B14F-4D97-AF65-F5344CB8AC3E}">
        <p14:creationId xmlns:p14="http://schemas.microsoft.com/office/powerpoint/2010/main" val="13798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Your school will probably ask you to complete an</a:t>
            </a:r>
            <a:r>
              <a:rPr lang="en-AU" baseline="0" dirty="0"/>
              <a:t> Intention to apply form. You should be aware that this is not an application and it’s purpose is to allow schools to know which students will require SAS.</a:t>
            </a:r>
            <a:endParaRPr lang="en-AU"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3B2C90B-B415-4880-872C-E309691E6F1F}" type="slidenum">
              <a:rPr lang="en-AU" smtClean="0">
                <a:solidFill>
                  <a:prstClr val="black"/>
                </a:solidFill>
              </a:rPr>
              <a:pPr eaLnBrk="1" hangingPunct="1"/>
              <a:t>11</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If you make an error in completing your application you should write to the Unit quoting your child’s full</a:t>
            </a:r>
            <a:r>
              <a:rPr lang="en-AU" baseline="0" dirty="0"/>
              <a:t> name and application number and the change. D</a:t>
            </a:r>
            <a:r>
              <a:rPr lang="en-AU" dirty="0"/>
              <a:t>o not submit another application.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3B2C90B-B415-4880-872C-E309691E6F1F}" type="slidenum">
              <a:rPr lang="en-AU" smtClean="0">
                <a:solidFill>
                  <a:prstClr val="black"/>
                </a:solidFill>
              </a:rPr>
              <a:pPr eaLnBrk="1" hangingPunct="1"/>
              <a:t>12</a:t>
            </a:fld>
            <a:endParaRPr lang="en-AU">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92075" y="746125"/>
            <a:ext cx="6623050" cy="3725863"/>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Please note that as part of the SHS review</a:t>
            </a:r>
            <a:r>
              <a:rPr lang="en-US" baseline="0" dirty="0">
                <a:latin typeface="Arial" pitchFamily="34" charset="0"/>
              </a:rPr>
              <a:t> that:</a:t>
            </a:r>
          </a:p>
          <a:p>
            <a:pPr marL="171450" indent="-171450">
              <a:buFont typeface="Arial" panose="020B0604020202020204" pitchFamily="34" charset="0"/>
              <a:buChar char="•"/>
            </a:pPr>
            <a:r>
              <a:rPr lang="en-US" dirty="0">
                <a:latin typeface="Arial" pitchFamily="34" charset="0"/>
              </a:rPr>
              <a:t>Family Placement Claim will</a:t>
            </a:r>
            <a:r>
              <a:rPr lang="en-US" baseline="0" dirty="0">
                <a:latin typeface="Arial" pitchFamily="34" charset="0"/>
              </a:rPr>
              <a:t> no longer be a part of the selection committee deliberations</a:t>
            </a:r>
          </a:p>
          <a:p>
            <a:pPr marL="171450" indent="-171450">
              <a:buFont typeface="Arial" panose="020B0604020202020204" pitchFamily="34" charset="0"/>
              <a:buChar char="•"/>
            </a:pPr>
            <a:r>
              <a:rPr lang="en-US" baseline="0" dirty="0">
                <a:latin typeface="Arial" pitchFamily="34" charset="0"/>
              </a:rPr>
              <a:t>twins will no longer be given consideration</a:t>
            </a:r>
          </a:p>
          <a:p>
            <a:pPr marL="171450" indent="-171450">
              <a:buFont typeface="Arial" panose="020B0604020202020204" pitchFamily="34" charset="0"/>
              <a:buChar char="•"/>
            </a:pPr>
            <a:r>
              <a:rPr lang="en-US" baseline="0" dirty="0">
                <a:latin typeface="Arial" pitchFamily="34" charset="0"/>
              </a:rPr>
              <a:t>Parents will only get three choices instead of four.</a:t>
            </a:r>
            <a:endParaRPr lang="en-US" dirty="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B50083BA-C13E-4BE6-AE0A-839A8BCA2874}" type="slidenum">
              <a:rPr lang="en-AU" sz="1200" smtClean="0">
                <a:solidFill>
                  <a:prstClr val="black"/>
                </a:solidFill>
              </a:rPr>
              <a:pPr eaLnBrk="1" hangingPunct="1"/>
              <a:t>13</a:t>
            </a:fld>
            <a:endParaRPr lang="en-AU" sz="1200">
              <a:solidFill>
                <a:prstClr val="black"/>
              </a:solidFill>
            </a:endParaRPr>
          </a:p>
        </p:txBody>
      </p:sp>
      <p:sp>
        <p:nvSpPr>
          <p:cNvPr id="2" name="Footer Placeholder 1"/>
          <p:cNvSpPr>
            <a:spLocks noGrp="1"/>
          </p:cNvSpPr>
          <p:nvPr>
            <p:ph type="ftr" sz="quarter" idx="10"/>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1"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42" y="1563639"/>
            <a:ext cx="4367161"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42" y="2986659"/>
            <a:ext cx="4367161"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53" name="Group 52"/>
          <p:cNvGrpSpPr>
            <a:grpSpLocks noChangeAspect="1"/>
          </p:cNvGrpSpPr>
          <p:nvPr userDrawn="1"/>
        </p:nvGrpSpPr>
        <p:grpSpPr>
          <a:xfrm>
            <a:off x="395542" y="351797"/>
            <a:ext cx="1400853"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42" y="2813127"/>
            <a:ext cx="49685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9"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40" name="Footer Placeholder 39"/>
          <p:cNvSpPr>
            <a:spLocks noGrp="1"/>
          </p:cNvSpPr>
          <p:nvPr>
            <p:ph type="ftr" sz="quarter" idx="11"/>
          </p:nvPr>
        </p:nvSpPr>
        <p:spPr>
          <a:xfrm>
            <a:off x="179520" y="4749627"/>
            <a:ext cx="2952329" cy="273844"/>
          </a:xfrm>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5599768"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7" y="267497"/>
            <a:ext cx="5616624"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395537" y="1200153"/>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43" y="1059582"/>
            <a:ext cx="7272809"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1" name="Straight Connector 10"/>
          <p:cNvCxnSpPr>
            <a:endCxn id="14" idx="2"/>
          </p:cNvCxnSpPr>
          <p:nvPr userDrawn="1"/>
        </p:nvCxnSpPr>
        <p:spPr>
          <a:xfrm>
            <a:off x="395542" y="987574"/>
            <a:ext cx="7416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1" y="555527"/>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dirty="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13" name="Group 12"/>
          <p:cNvGrpSpPr/>
          <p:nvPr userDrawn="1"/>
        </p:nvGrpSpPr>
        <p:grpSpPr>
          <a:xfrm>
            <a:off x="8048040"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12" name="Straight Connector 11"/>
          <p:cNvCxnSpPr/>
          <p:nvPr userDrawn="1"/>
        </p:nvCxnSpPr>
        <p:spPr>
          <a:xfrm>
            <a:off x="395542" y="987574"/>
            <a:ext cx="82809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12" name="Straight Connector 11"/>
          <p:cNvCxnSpPr/>
          <p:nvPr userDrawn="1"/>
        </p:nvCxnSpPr>
        <p:spPr>
          <a:xfrm>
            <a:off x="395542" y="987574"/>
            <a:ext cx="82809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a:t>Click to edit Master title style</a:t>
            </a:r>
            <a:endParaRPr lang="en-AU"/>
          </a:p>
        </p:txBody>
      </p:sp>
      <p:cxnSp>
        <p:nvCxnSpPr>
          <p:cNvPr id="50" name="Straight Connector 49"/>
          <p:cNvCxnSpPr/>
          <p:nvPr userDrawn="1"/>
        </p:nvCxnSpPr>
        <p:spPr>
          <a:xfrm>
            <a:off x="395542" y="987574"/>
            <a:ext cx="828092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AU"/>
              <a:t>3 May 2017</a:t>
            </a:r>
            <a:endParaRPr lang="en-AU" dirty="0"/>
          </a:p>
        </p:txBody>
      </p:sp>
      <p:sp>
        <p:nvSpPr>
          <p:cNvPr id="2067" name="Footer Placeholder 2066"/>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2068" name="Slide Number Placeholder 2067"/>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43" y="1178323"/>
            <a:ext cx="4100265"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586542" y="1178323"/>
            <a:ext cx="4100265"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Date Placeholder 10"/>
          <p:cNvSpPr>
            <a:spLocks noGrp="1"/>
          </p:cNvSpPr>
          <p:nvPr>
            <p:ph type="dt" sz="half" idx="10"/>
          </p:nvPr>
        </p:nvSpPr>
        <p:spPr/>
        <p:txBody>
          <a:bodyPr/>
          <a:lstStyle/>
          <a:p>
            <a:r>
              <a:rPr lang="en-AU"/>
              <a:t>3 May 2017</a:t>
            </a:r>
            <a:endParaRPr lang="en-AU" dirty="0"/>
          </a:p>
        </p:txBody>
      </p:sp>
      <p:sp>
        <p:nvSpPr>
          <p:cNvPr id="12" name="Footer Placeholder 11"/>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13" name="Slide Number Placeholder 12"/>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95536"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572000" y="1151335"/>
            <a:ext cx="411480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2"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Date Placeholder 12"/>
          <p:cNvSpPr>
            <a:spLocks noGrp="1"/>
          </p:cNvSpPr>
          <p:nvPr>
            <p:ph type="dt" sz="half" idx="10"/>
          </p:nvPr>
        </p:nvSpPr>
        <p:spPr/>
        <p:txBody>
          <a:bodyPr/>
          <a:lstStyle/>
          <a:p>
            <a:r>
              <a:rPr lang="en-AU"/>
              <a:t>3 May 2017</a:t>
            </a:r>
            <a:endParaRPr lang="en-AU" dirty="0"/>
          </a:p>
        </p:txBody>
      </p:sp>
      <p:sp>
        <p:nvSpPr>
          <p:cNvPr id="14" name="Footer Placeholder 13"/>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15" name="Slide Number Placeholder 14"/>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3B">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3770" y="4344295"/>
            <a:ext cx="8237402" cy="402978"/>
          </a:xfrm>
          <a:prstGeom prst="rect">
            <a:avLst/>
          </a:prstGeom>
        </p:spPr>
        <p:txBody>
          <a:bodyPr vert="horz"/>
          <a:lstStyle>
            <a:lvl1pPr marL="0" indent="0" algn="r">
              <a:buNone/>
              <a:defRPr sz="2400" b="1">
                <a:solidFill>
                  <a:schemeClr val="bg1"/>
                </a:solidFill>
              </a:defRPr>
            </a:lvl1pPr>
          </a:lstStyle>
          <a:p>
            <a:pPr lvl="0"/>
            <a:r>
              <a:rPr lang="en-US" dirty="0"/>
              <a:t>Click to edit Master text styles</a:t>
            </a:r>
          </a:p>
        </p:txBody>
      </p:sp>
      <p:sp>
        <p:nvSpPr>
          <p:cNvPr id="4" name="Subtitle 2"/>
          <p:cNvSpPr>
            <a:spLocks noGrp="1"/>
          </p:cNvSpPr>
          <p:nvPr>
            <p:ph type="subTitle" idx="1"/>
          </p:nvPr>
        </p:nvSpPr>
        <p:spPr>
          <a:xfrm>
            <a:off x="473770" y="3511141"/>
            <a:ext cx="8237402" cy="389516"/>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9"/>
          <p:cNvSpPr>
            <a:spLocks noGrp="1"/>
          </p:cNvSpPr>
          <p:nvPr>
            <p:ph type="title"/>
          </p:nvPr>
        </p:nvSpPr>
        <p:spPr>
          <a:xfrm>
            <a:off x="473770" y="2623986"/>
            <a:ext cx="8237402" cy="960838"/>
          </a:xfrm>
          <a:prstGeom prst="rect">
            <a:avLst/>
          </a:prstGeom>
        </p:spPr>
        <p:txBody>
          <a:bodyPr anchor="b">
            <a:noAutofit/>
          </a:bodyPr>
          <a:lstStyle>
            <a:lvl1pPr algn="l">
              <a:lnSpc>
                <a:spcPts val="4200"/>
              </a:lnSpc>
              <a:defRPr sz="4400" b="1" i="0" baseline="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97760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ody 4B">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1"/>
            <a:ext cx="8185726" cy="539768"/>
          </a:xfrm>
          <a:prstGeom prst="rect">
            <a:avLst/>
          </a:prstGeom>
        </p:spPr>
        <p:txBody>
          <a:bodyPr anchor="ctr"/>
          <a:lstStyle>
            <a:lvl1pPr algn="l">
              <a:defRPr sz="3000" b="1" i="0">
                <a:solidFill>
                  <a:srgbClr val="394A59"/>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9"/>
            <a:ext cx="8185726" cy="3702527"/>
          </a:xfrm>
          <a:prstGeom prst="rect">
            <a:avLst/>
          </a:prstGeom>
        </p:spPr>
        <p:txBody>
          <a:bodyPr/>
          <a:lstStyle>
            <a:lvl1pPr marL="0" indent="0">
              <a:buNone/>
              <a:defRPr sz="2400">
                <a:solidFill>
                  <a:srgbClr val="394A59"/>
                </a:solidFill>
              </a:defRPr>
            </a:lvl1pPr>
            <a:lvl2pPr marL="540000" indent="-252000">
              <a:buFont typeface="Wingdings" pitchFamily="2" charset="2"/>
              <a:buChar char="§"/>
              <a:defRPr sz="2400">
                <a:solidFill>
                  <a:srgbClr val="394A59"/>
                </a:solidFill>
              </a:defRPr>
            </a:lvl2pPr>
            <a:lvl3pPr marL="900000" indent="-252000">
              <a:buFont typeface="Wingdings" pitchFamily="2" charset="2"/>
              <a:buChar char="§"/>
              <a:defRPr sz="2400">
                <a:solidFill>
                  <a:srgbClr val="394A59"/>
                </a:solidFill>
              </a:defRPr>
            </a:lvl3pPr>
            <a:lvl4pPr marL="1260000" indent="-252000">
              <a:buFont typeface="Wingdings" pitchFamily="2" charset="2"/>
              <a:buChar char="§"/>
              <a:defRPr sz="2400">
                <a:solidFill>
                  <a:srgbClr val="394A59"/>
                </a:solidFill>
              </a:defRPr>
            </a:lvl4pPr>
            <a:lvl5pPr marL="1620000" indent="-252000">
              <a:buFont typeface="Wingdings" pitchFamily="2" charset="2"/>
              <a:buChar char="§"/>
              <a:defRPr sz="2400">
                <a:solidFill>
                  <a:srgbClr val="394A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7215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ody 4C">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1"/>
            <a:ext cx="8185726" cy="539768"/>
          </a:xfrm>
          <a:prstGeom prst="rect">
            <a:avLst/>
          </a:prstGeom>
        </p:spPr>
        <p:txBody>
          <a:bodyPr anchor="ctr"/>
          <a:lstStyle>
            <a:lvl1pPr algn="l">
              <a:defRPr sz="3000" b="1" i="0">
                <a:solidFill>
                  <a:srgbClr val="FFFFFF"/>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9"/>
            <a:ext cx="8185726" cy="3702527"/>
          </a:xfrm>
          <a:prstGeom prst="rect">
            <a:avLst/>
          </a:prstGeom>
        </p:spPr>
        <p:txBody>
          <a:bodyPr/>
          <a:lstStyle>
            <a:lvl1pPr marL="0" indent="0">
              <a:buNone/>
              <a:defRPr sz="2400">
                <a:solidFill>
                  <a:srgbClr val="FFFFFF"/>
                </a:solidFill>
              </a:defRPr>
            </a:lvl1pPr>
            <a:lvl2pPr marL="540000" indent="-252000">
              <a:buFont typeface="Wingdings" pitchFamily="2" charset="2"/>
              <a:buChar char="§"/>
              <a:defRPr sz="2400">
                <a:solidFill>
                  <a:srgbClr val="FFFFFF"/>
                </a:solidFill>
              </a:defRPr>
            </a:lvl2pPr>
            <a:lvl3pPr marL="900000" indent="-252000">
              <a:buFont typeface="Wingdings" pitchFamily="2" charset="2"/>
              <a:buChar char="§"/>
              <a:defRPr sz="2400">
                <a:solidFill>
                  <a:srgbClr val="FFFFFF"/>
                </a:solidFill>
              </a:defRPr>
            </a:lvl3pPr>
            <a:lvl4pPr marL="1260000" indent="-252000">
              <a:buFont typeface="Wingdings" pitchFamily="2" charset="2"/>
              <a:buChar char="§"/>
              <a:defRPr sz="2400">
                <a:solidFill>
                  <a:srgbClr val="FFFFFF"/>
                </a:solidFill>
              </a:defRPr>
            </a:lvl4pPr>
            <a:lvl5pPr marL="1620000" indent="-252000">
              <a:buFont typeface="Wingdings" pitchFamily="2" charset="2"/>
              <a:buChar char="§"/>
              <a:defRPr sz="24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8114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1" y="1264636"/>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42" y="1892655"/>
            <a:ext cx="4367161"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42" y="3315675"/>
            <a:ext cx="4367161"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53" name="Group 52"/>
          <p:cNvGrpSpPr>
            <a:grpSpLocks noChangeAspect="1"/>
          </p:cNvGrpSpPr>
          <p:nvPr userDrawn="1"/>
        </p:nvGrpSpPr>
        <p:grpSpPr>
          <a:xfrm>
            <a:off x="395542" y="351797"/>
            <a:ext cx="1400853"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42" y="3142143"/>
            <a:ext cx="49685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9" y="271009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tx1"/>
                </a:solidFill>
              </a:defRPr>
            </a:lvl1pPr>
          </a:lstStyle>
          <a:p>
            <a:r>
              <a:rPr lang="en-AU"/>
              <a:t>3 May 2017</a:t>
            </a:r>
            <a:endParaRPr lang="en-AU" dirty="0"/>
          </a:p>
        </p:txBody>
      </p:sp>
      <p:sp>
        <p:nvSpPr>
          <p:cNvPr id="40" name="Footer Placeholder 39"/>
          <p:cNvSpPr>
            <a:spLocks noGrp="1"/>
          </p:cNvSpPr>
          <p:nvPr>
            <p:ph type="ftr" sz="quarter" idx="11"/>
          </p:nvPr>
        </p:nvSpPr>
        <p:spPr>
          <a:xfrm>
            <a:off x="395536" y="4749627"/>
            <a:ext cx="2736306" cy="273844"/>
          </a:xfrm>
        </p:spPr>
        <p:txBody>
          <a:bodyPr/>
          <a:lstStyle>
            <a:lvl1pPr>
              <a:defRPr>
                <a:solidFill>
                  <a:schemeClr val="tx1"/>
                </a:solidFill>
              </a:defRPr>
            </a:lvl1pPr>
          </a:lstStyle>
          <a:p>
            <a:r>
              <a:rPr lang="en-AU"/>
              <a:t>© NSW Department of Education | Opportunity class and selective high school placement</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5599768" y="3015558"/>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669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2"/>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2"/>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07445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457200" y="1200152"/>
            <a:ext cx="8229600" cy="29920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71086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Tree>
    <p:extLst>
      <p:ext uri="{BB962C8B-B14F-4D97-AF65-F5344CB8AC3E}">
        <p14:creationId xmlns:p14="http://schemas.microsoft.com/office/powerpoint/2010/main" val="765617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1"/>
            <a:ext cx="8229600" cy="39862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80147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457200" y="1200152"/>
            <a:ext cx="8229600" cy="2992041"/>
          </a:xfrm>
          <a:prstGeom prst="rect">
            <a:avLst/>
          </a:prstGeom>
        </p:spPr>
        <p:txBody>
          <a:bodyPr/>
          <a:lstStyle/>
          <a:p>
            <a:pPr lvl="0"/>
            <a:endParaRPr lang="en-AU" noProof="0"/>
          </a:p>
        </p:txBody>
      </p:sp>
    </p:spTree>
    <p:extLst>
      <p:ext uri="{BB962C8B-B14F-4D97-AF65-F5344CB8AC3E}">
        <p14:creationId xmlns:p14="http://schemas.microsoft.com/office/powerpoint/2010/main" val="865089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3B">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3770" y="4344295"/>
            <a:ext cx="8237402" cy="402978"/>
          </a:xfrm>
          <a:prstGeom prst="rect">
            <a:avLst/>
          </a:prstGeom>
        </p:spPr>
        <p:txBody>
          <a:bodyPr vert="horz"/>
          <a:lstStyle>
            <a:lvl1pPr marL="0" indent="0" algn="r">
              <a:buNone/>
              <a:defRPr sz="2400" b="1">
                <a:solidFill>
                  <a:schemeClr val="bg1"/>
                </a:solidFill>
              </a:defRPr>
            </a:lvl1pPr>
          </a:lstStyle>
          <a:p>
            <a:pPr lvl="0"/>
            <a:r>
              <a:rPr lang="en-US" dirty="0"/>
              <a:t>Click to edit Master text styles</a:t>
            </a:r>
          </a:p>
        </p:txBody>
      </p:sp>
      <p:sp>
        <p:nvSpPr>
          <p:cNvPr id="4" name="Subtitle 2"/>
          <p:cNvSpPr>
            <a:spLocks noGrp="1"/>
          </p:cNvSpPr>
          <p:nvPr>
            <p:ph type="subTitle" idx="1"/>
          </p:nvPr>
        </p:nvSpPr>
        <p:spPr>
          <a:xfrm>
            <a:off x="473770" y="3511141"/>
            <a:ext cx="8237402" cy="389516"/>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9"/>
          <p:cNvSpPr>
            <a:spLocks noGrp="1"/>
          </p:cNvSpPr>
          <p:nvPr>
            <p:ph type="title"/>
          </p:nvPr>
        </p:nvSpPr>
        <p:spPr>
          <a:xfrm>
            <a:off x="473770" y="2623986"/>
            <a:ext cx="8237402" cy="960838"/>
          </a:xfrm>
          <a:prstGeom prst="rect">
            <a:avLst/>
          </a:prstGeom>
        </p:spPr>
        <p:txBody>
          <a:bodyPr anchor="b">
            <a:noAutofit/>
          </a:bodyPr>
          <a:lstStyle>
            <a:lvl1pPr algn="l">
              <a:lnSpc>
                <a:spcPts val="4200"/>
              </a:lnSpc>
              <a:defRPr sz="4400" b="1" i="0" baseline="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589245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ody 4B">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1"/>
            <a:ext cx="8185726" cy="539768"/>
          </a:xfrm>
          <a:prstGeom prst="rect">
            <a:avLst/>
          </a:prstGeom>
        </p:spPr>
        <p:txBody>
          <a:bodyPr anchor="ctr"/>
          <a:lstStyle>
            <a:lvl1pPr algn="l">
              <a:defRPr sz="3000" b="1" i="0">
                <a:solidFill>
                  <a:srgbClr val="394A59"/>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8"/>
            <a:ext cx="8185726" cy="3702527"/>
          </a:xfrm>
          <a:prstGeom prst="rect">
            <a:avLst/>
          </a:prstGeom>
        </p:spPr>
        <p:txBody>
          <a:bodyPr/>
          <a:lstStyle>
            <a:lvl1pPr marL="0" indent="0">
              <a:buNone/>
              <a:defRPr sz="2400">
                <a:solidFill>
                  <a:srgbClr val="394A59"/>
                </a:solidFill>
              </a:defRPr>
            </a:lvl1pPr>
            <a:lvl2pPr marL="540000" indent="-252000">
              <a:buFont typeface="Wingdings" pitchFamily="2" charset="2"/>
              <a:buChar char="§"/>
              <a:defRPr sz="2400">
                <a:solidFill>
                  <a:srgbClr val="394A59"/>
                </a:solidFill>
              </a:defRPr>
            </a:lvl2pPr>
            <a:lvl3pPr marL="900000" indent="-252000">
              <a:buFont typeface="Wingdings" pitchFamily="2" charset="2"/>
              <a:buChar char="§"/>
              <a:defRPr sz="2400">
                <a:solidFill>
                  <a:srgbClr val="394A59"/>
                </a:solidFill>
              </a:defRPr>
            </a:lvl3pPr>
            <a:lvl4pPr marL="1260000" indent="-252000">
              <a:buFont typeface="Wingdings" pitchFamily="2" charset="2"/>
              <a:buChar char="§"/>
              <a:defRPr sz="2400">
                <a:solidFill>
                  <a:srgbClr val="394A59"/>
                </a:solidFill>
              </a:defRPr>
            </a:lvl4pPr>
            <a:lvl5pPr marL="1620000" indent="-252000">
              <a:buFont typeface="Wingdings" pitchFamily="2" charset="2"/>
              <a:buChar char="§"/>
              <a:defRPr sz="2400">
                <a:solidFill>
                  <a:srgbClr val="394A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2428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4C">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1"/>
            <a:ext cx="8185726" cy="539768"/>
          </a:xfrm>
          <a:prstGeom prst="rect">
            <a:avLst/>
          </a:prstGeom>
        </p:spPr>
        <p:txBody>
          <a:bodyPr anchor="ctr"/>
          <a:lstStyle>
            <a:lvl1pPr algn="l">
              <a:defRPr sz="3000" b="1" i="0">
                <a:solidFill>
                  <a:srgbClr val="FFFFFF"/>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8"/>
            <a:ext cx="8185726" cy="3702527"/>
          </a:xfrm>
          <a:prstGeom prst="rect">
            <a:avLst/>
          </a:prstGeom>
        </p:spPr>
        <p:txBody>
          <a:bodyPr/>
          <a:lstStyle>
            <a:lvl1pPr marL="0" indent="0">
              <a:buNone/>
              <a:defRPr sz="2400">
                <a:solidFill>
                  <a:srgbClr val="FFFFFF"/>
                </a:solidFill>
              </a:defRPr>
            </a:lvl1pPr>
            <a:lvl2pPr marL="540000" indent="-252000">
              <a:buFont typeface="Wingdings" pitchFamily="2" charset="2"/>
              <a:buChar char="§"/>
              <a:defRPr sz="2400">
                <a:solidFill>
                  <a:srgbClr val="FFFFFF"/>
                </a:solidFill>
              </a:defRPr>
            </a:lvl2pPr>
            <a:lvl3pPr marL="900000" indent="-252000">
              <a:buFont typeface="Wingdings" pitchFamily="2" charset="2"/>
              <a:buChar char="§"/>
              <a:defRPr sz="2400">
                <a:solidFill>
                  <a:srgbClr val="FFFFFF"/>
                </a:solidFill>
              </a:defRPr>
            </a:lvl3pPr>
            <a:lvl4pPr marL="1260000" indent="-252000">
              <a:buFont typeface="Wingdings" pitchFamily="2" charset="2"/>
              <a:buChar char="§"/>
              <a:defRPr sz="2400">
                <a:solidFill>
                  <a:srgbClr val="FFFFFF"/>
                </a:solidFill>
              </a:defRPr>
            </a:lvl4pPr>
            <a:lvl5pPr marL="1620000" indent="-252000">
              <a:buFont typeface="Wingdings" pitchFamily="2" charset="2"/>
              <a:buChar char="§"/>
              <a:defRPr sz="24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37925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2"/>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2"/>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06290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457200" y="1200152"/>
            <a:ext cx="8229600" cy="29920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9438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6" y="0"/>
            <a:ext cx="7668345"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9"/>
            <a:ext cx="5243264"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2986659"/>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53" name="Group 52"/>
          <p:cNvGrpSpPr>
            <a:grpSpLocks noChangeAspect="1"/>
          </p:cNvGrpSpPr>
          <p:nvPr userDrawn="1"/>
        </p:nvGrpSpPr>
        <p:grpSpPr>
          <a:xfrm>
            <a:off x="395542" y="351797"/>
            <a:ext cx="1400853"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40" name="Footer Placeholder 39"/>
          <p:cNvSpPr>
            <a:spLocks noGrp="1"/>
          </p:cNvSpPr>
          <p:nvPr>
            <p:ph type="ftr" sz="quarter" idx="11"/>
          </p:nvPr>
        </p:nvSpPr>
        <p:spPr>
          <a:xfrm>
            <a:off x="395536" y="4749627"/>
            <a:ext cx="2736306" cy="273844"/>
          </a:xfrm>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grpSp>
        <p:nvGrpSpPr>
          <p:cNvPr id="49" name="Group 48"/>
          <p:cNvGrpSpPr/>
          <p:nvPr userDrawn="1"/>
        </p:nvGrpSpPr>
        <p:grpSpPr>
          <a:xfrm>
            <a:off x="639185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Tree>
    <p:extLst>
      <p:ext uri="{BB962C8B-B14F-4D97-AF65-F5344CB8AC3E}">
        <p14:creationId xmlns:p14="http://schemas.microsoft.com/office/powerpoint/2010/main" val="828329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39862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6384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457200" y="1200152"/>
            <a:ext cx="8229600" cy="2992041"/>
          </a:xfrm>
          <a:prstGeom prst="rect">
            <a:avLst/>
          </a:prstGeom>
        </p:spPr>
        <p:txBody>
          <a:bodyPr/>
          <a:lstStyle/>
          <a:p>
            <a:pPr lvl="0"/>
            <a:endParaRPr lang="en-AU" noProof="0"/>
          </a:p>
        </p:txBody>
      </p:sp>
    </p:spTree>
    <p:extLst>
      <p:ext uri="{BB962C8B-B14F-4D97-AF65-F5344CB8AC3E}">
        <p14:creationId xmlns:p14="http://schemas.microsoft.com/office/powerpoint/2010/main" val="268293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3B">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3770" y="4344295"/>
            <a:ext cx="8237402" cy="402978"/>
          </a:xfrm>
          <a:prstGeom prst="rect">
            <a:avLst/>
          </a:prstGeom>
        </p:spPr>
        <p:txBody>
          <a:bodyPr vert="horz"/>
          <a:lstStyle>
            <a:lvl1pPr marL="0" indent="0" algn="r">
              <a:buNone/>
              <a:defRPr sz="2400" b="1">
                <a:solidFill>
                  <a:schemeClr val="bg1"/>
                </a:solidFill>
              </a:defRPr>
            </a:lvl1pPr>
          </a:lstStyle>
          <a:p>
            <a:pPr lvl="0"/>
            <a:r>
              <a:rPr lang="en-US" dirty="0"/>
              <a:t>Click to edit Master text styles</a:t>
            </a:r>
          </a:p>
        </p:txBody>
      </p:sp>
      <p:sp>
        <p:nvSpPr>
          <p:cNvPr id="4" name="Subtitle 2"/>
          <p:cNvSpPr>
            <a:spLocks noGrp="1"/>
          </p:cNvSpPr>
          <p:nvPr>
            <p:ph type="subTitle" idx="1"/>
          </p:nvPr>
        </p:nvSpPr>
        <p:spPr>
          <a:xfrm>
            <a:off x="473770" y="3511140"/>
            <a:ext cx="8237402" cy="389516"/>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9"/>
          <p:cNvSpPr>
            <a:spLocks noGrp="1"/>
          </p:cNvSpPr>
          <p:nvPr>
            <p:ph type="title"/>
          </p:nvPr>
        </p:nvSpPr>
        <p:spPr>
          <a:xfrm>
            <a:off x="473770" y="2623985"/>
            <a:ext cx="8237402" cy="960838"/>
          </a:xfrm>
          <a:prstGeom prst="rect">
            <a:avLst/>
          </a:prstGeom>
        </p:spPr>
        <p:txBody>
          <a:bodyPr anchor="b">
            <a:noAutofit/>
          </a:bodyPr>
          <a:lstStyle>
            <a:lvl1pPr algn="l">
              <a:lnSpc>
                <a:spcPts val="4200"/>
              </a:lnSpc>
              <a:defRPr sz="4400" b="1" i="0" baseline="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104594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ody 4B">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0"/>
            <a:ext cx="8185726" cy="539768"/>
          </a:xfrm>
          <a:prstGeom prst="rect">
            <a:avLst/>
          </a:prstGeom>
        </p:spPr>
        <p:txBody>
          <a:bodyPr anchor="ctr"/>
          <a:lstStyle>
            <a:lvl1pPr algn="l">
              <a:defRPr sz="3000" b="1" i="0">
                <a:solidFill>
                  <a:srgbClr val="394A59"/>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6"/>
            <a:ext cx="8185726" cy="3702527"/>
          </a:xfrm>
          <a:prstGeom prst="rect">
            <a:avLst/>
          </a:prstGeom>
        </p:spPr>
        <p:txBody>
          <a:bodyPr/>
          <a:lstStyle>
            <a:lvl1pPr marL="0" indent="0">
              <a:buNone/>
              <a:defRPr sz="2400">
                <a:solidFill>
                  <a:srgbClr val="394A59"/>
                </a:solidFill>
              </a:defRPr>
            </a:lvl1pPr>
            <a:lvl2pPr marL="540000" indent="-252000">
              <a:buFont typeface="Wingdings" pitchFamily="2" charset="2"/>
              <a:buChar char="§"/>
              <a:defRPr sz="2400">
                <a:solidFill>
                  <a:srgbClr val="394A59"/>
                </a:solidFill>
              </a:defRPr>
            </a:lvl2pPr>
            <a:lvl3pPr marL="900000" indent="-252000">
              <a:buFont typeface="Wingdings" pitchFamily="2" charset="2"/>
              <a:buChar char="§"/>
              <a:defRPr sz="2400">
                <a:solidFill>
                  <a:srgbClr val="394A59"/>
                </a:solidFill>
              </a:defRPr>
            </a:lvl3pPr>
            <a:lvl4pPr marL="1260000" indent="-252000">
              <a:buFont typeface="Wingdings" pitchFamily="2" charset="2"/>
              <a:buChar char="§"/>
              <a:defRPr sz="2400">
                <a:solidFill>
                  <a:srgbClr val="394A59"/>
                </a:solidFill>
              </a:defRPr>
            </a:lvl4pPr>
            <a:lvl5pPr marL="1620000" indent="-252000">
              <a:buFont typeface="Wingdings" pitchFamily="2" charset="2"/>
              <a:buChar char="§"/>
              <a:defRPr sz="2400">
                <a:solidFill>
                  <a:srgbClr val="394A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00680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ody 4C">
    <p:spTree>
      <p:nvGrpSpPr>
        <p:cNvPr id="1" name=""/>
        <p:cNvGrpSpPr/>
        <p:nvPr/>
      </p:nvGrpSpPr>
      <p:grpSpPr>
        <a:xfrm>
          <a:off x="0" y="0"/>
          <a:ext cx="0" cy="0"/>
          <a:chOff x="0" y="0"/>
          <a:chExt cx="0" cy="0"/>
        </a:xfrm>
      </p:grpSpPr>
      <p:sp>
        <p:nvSpPr>
          <p:cNvPr id="5" name="Title 1"/>
          <p:cNvSpPr>
            <a:spLocks noGrp="1"/>
          </p:cNvSpPr>
          <p:nvPr>
            <p:ph type="title"/>
          </p:nvPr>
        </p:nvSpPr>
        <p:spPr>
          <a:xfrm>
            <a:off x="468000" y="324000"/>
            <a:ext cx="8185726" cy="539768"/>
          </a:xfrm>
          <a:prstGeom prst="rect">
            <a:avLst/>
          </a:prstGeom>
        </p:spPr>
        <p:txBody>
          <a:bodyPr anchor="ctr"/>
          <a:lstStyle>
            <a:lvl1pPr algn="l">
              <a:defRPr sz="3000" b="1" i="0">
                <a:solidFill>
                  <a:srgbClr val="FFFFFF"/>
                </a:solidFill>
              </a:defRPr>
            </a:lvl1pPr>
          </a:lstStyle>
          <a:p>
            <a:r>
              <a:rPr lang="en-US" dirty="0"/>
              <a:t>Click to edit Master title style</a:t>
            </a:r>
            <a:endParaRPr lang="en-AU" dirty="0"/>
          </a:p>
        </p:txBody>
      </p:sp>
      <p:sp>
        <p:nvSpPr>
          <p:cNvPr id="6" name="Content Placeholder 2"/>
          <p:cNvSpPr>
            <a:spLocks noGrp="1"/>
          </p:cNvSpPr>
          <p:nvPr>
            <p:ph idx="1"/>
          </p:nvPr>
        </p:nvSpPr>
        <p:spPr>
          <a:xfrm>
            <a:off x="468000" y="915126"/>
            <a:ext cx="8185726" cy="3702527"/>
          </a:xfrm>
          <a:prstGeom prst="rect">
            <a:avLst/>
          </a:prstGeom>
        </p:spPr>
        <p:txBody>
          <a:bodyPr/>
          <a:lstStyle>
            <a:lvl1pPr marL="0" indent="0">
              <a:buNone/>
              <a:defRPr sz="2400">
                <a:solidFill>
                  <a:srgbClr val="FFFFFF"/>
                </a:solidFill>
              </a:defRPr>
            </a:lvl1pPr>
            <a:lvl2pPr marL="540000" indent="-252000">
              <a:buFont typeface="Wingdings" pitchFamily="2" charset="2"/>
              <a:buChar char="§"/>
              <a:defRPr sz="2400">
                <a:solidFill>
                  <a:srgbClr val="FFFFFF"/>
                </a:solidFill>
              </a:defRPr>
            </a:lvl2pPr>
            <a:lvl3pPr marL="900000" indent="-252000">
              <a:buFont typeface="Wingdings" pitchFamily="2" charset="2"/>
              <a:buChar char="§"/>
              <a:defRPr sz="2400">
                <a:solidFill>
                  <a:srgbClr val="FFFFFF"/>
                </a:solidFill>
              </a:defRPr>
            </a:lvl3pPr>
            <a:lvl4pPr marL="1260000" indent="-252000">
              <a:buFont typeface="Wingdings" pitchFamily="2" charset="2"/>
              <a:buChar char="§"/>
              <a:defRPr sz="2400">
                <a:solidFill>
                  <a:srgbClr val="FFFFFF"/>
                </a:solidFill>
              </a:defRPr>
            </a:lvl4pPr>
            <a:lvl5pPr marL="1620000" indent="-252000">
              <a:buFont typeface="Wingdings" pitchFamily="2" charset="2"/>
              <a:buChar char="§"/>
              <a:defRPr sz="24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89433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0"/>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0"/>
            <a:ext cx="4038600" cy="299204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623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457200" y="1200150"/>
            <a:ext cx="8229600" cy="29920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45826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endParaRPr lang="en-AU" dirty="0"/>
          </a:p>
        </p:txBody>
      </p:sp>
    </p:spTree>
    <p:extLst>
      <p:ext uri="{BB962C8B-B14F-4D97-AF65-F5344CB8AC3E}">
        <p14:creationId xmlns:p14="http://schemas.microsoft.com/office/powerpoint/2010/main" val="197247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8"/>
            <a:ext cx="8229600" cy="39862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4868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6" y="1264636"/>
            <a:ext cx="7668345"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7"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42" y="1892655"/>
            <a:ext cx="5400601"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42" y="3315675"/>
            <a:ext cx="5400601"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53" name="Group 52"/>
          <p:cNvGrpSpPr>
            <a:grpSpLocks noChangeAspect="1"/>
          </p:cNvGrpSpPr>
          <p:nvPr userDrawn="1"/>
        </p:nvGrpSpPr>
        <p:grpSpPr>
          <a:xfrm>
            <a:off x="395542" y="351797"/>
            <a:ext cx="1400853"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r>
              <a:rPr lang="en-AU"/>
              <a:t>3 May 2017</a:t>
            </a:r>
            <a:endParaRPr lang="en-AU" dirty="0"/>
          </a:p>
        </p:txBody>
      </p:sp>
      <p:sp>
        <p:nvSpPr>
          <p:cNvPr id="5" name="Footer Placeholder 4"/>
          <p:cNvSpPr>
            <a:spLocks noGrp="1"/>
          </p:cNvSpPr>
          <p:nvPr>
            <p:ph type="ftr" sz="quarter" idx="11"/>
          </p:nvPr>
        </p:nvSpPr>
        <p:spPr/>
        <p:txBody>
          <a:bodyPr/>
          <a:lstStyle/>
          <a:p>
            <a:r>
              <a:rPr lang="en-AU"/>
              <a:t>© NSW Department of Education | Opportunity class and selective high school placement</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457200" y="1200150"/>
            <a:ext cx="8229600" cy="2992041"/>
          </a:xfrm>
          <a:prstGeom prst="rect">
            <a:avLst/>
          </a:prstGeom>
        </p:spPr>
        <p:txBody>
          <a:bodyPr/>
          <a:lstStyle/>
          <a:p>
            <a:pPr lvl="0"/>
            <a:endParaRPr lang="en-AU" noProof="0"/>
          </a:p>
        </p:txBody>
      </p:sp>
    </p:spTree>
    <p:extLst>
      <p:ext uri="{BB962C8B-B14F-4D97-AF65-F5344CB8AC3E}">
        <p14:creationId xmlns:p14="http://schemas.microsoft.com/office/powerpoint/2010/main" val="364201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7" y="1563639"/>
            <a:ext cx="5328592" cy="1224136"/>
          </a:xfrm>
        </p:spPr>
        <p:txBody>
          <a:bodyPr lIns="0" anchor="b"/>
          <a:lstStyle>
            <a:lvl1pPr>
              <a:defRPr sz="2800" cap="all"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7" y="2986659"/>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40" name="Footer Placeholder 39"/>
          <p:cNvSpPr>
            <a:spLocks noGrp="1"/>
          </p:cNvSpPr>
          <p:nvPr>
            <p:ph type="ftr" sz="quarter" idx="11"/>
          </p:nvPr>
        </p:nvSpPr>
        <p:spPr>
          <a:xfrm>
            <a:off x="395536" y="4749627"/>
            <a:ext cx="2736306" cy="273844"/>
          </a:xfrm>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cxnSp>
        <p:nvCxnSpPr>
          <p:cNvPr id="91" name="Straight Connector 90"/>
          <p:cNvCxnSpPr/>
          <p:nvPr userDrawn="1"/>
        </p:nvCxnSpPr>
        <p:spPr>
          <a:xfrm>
            <a:off x="395542" y="987574"/>
            <a:ext cx="828092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7"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7" y="267497"/>
            <a:ext cx="5616624"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395537" y="1200153"/>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7" y="267497"/>
            <a:ext cx="5616624"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6516218" y="1200153"/>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42" y="267497"/>
            <a:ext cx="8280921"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395542" y="1200153"/>
            <a:ext cx="8280921"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r>
              <a:rPr lang="en-AU"/>
              <a:t>3 May 2017</a:t>
            </a:r>
            <a:endParaRPr lang="en-AU" dirty="0"/>
          </a:p>
        </p:txBody>
      </p:sp>
      <p:sp>
        <p:nvSpPr>
          <p:cNvPr id="5" name="Footer Placeholder 4"/>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42" y="267497"/>
            <a:ext cx="8280921" cy="709587"/>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95542" y="1200153"/>
            <a:ext cx="8280921"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AU"/>
              <a:t>3 May 2017</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a:t>© NSW Department of Education | Opportunity class and selective high school placement</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cxnSp>
        <p:nvCxnSpPr>
          <p:cNvPr id="7" name="Straight Connector 6"/>
          <p:cNvCxnSpPr/>
          <p:nvPr userDrawn="1"/>
        </p:nvCxnSpPr>
        <p:spPr>
          <a:xfrm>
            <a:off x="395542" y="987574"/>
            <a:ext cx="82809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jp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jp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4.jpg"/><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42" y="267497"/>
            <a:ext cx="8280921" cy="709587"/>
          </a:xfrm>
          <a:prstGeom prst="rect">
            <a:avLst/>
          </a:prstGeom>
        </p:spPr>
        <p:txBody>
          <a:bodyPr vert="horz" lIns="0" tIns="45720" rIns="91440" bIns="45720" rtlCol="0" anchor="b">
            <a:noAutofit/>
          </a:bodyPr>
          <a:lstStyle/>
          <a:p>
            <a:r>
              <a:rPr lang="en-US" dirty="0"/>
              <a:t>Click to edit Master title style</a:t>
            </a:r>
            <a:endParaRPr lang="en-AU" dirty="0"/>
          </a:p>
        </p:txBody>
      </p:sp>
      <p:sp>
        <p:nvSpPr>
          <p:cNvPr id="3" name="Text Placeholder 2"/>
          <p:cNvSpPr>
            <a:spLocks noGrp="1"/>
          </p:cNvSpPr>
          <p:nvPr>
            <p:ph type="body" idx="1"/>
          </p:nvPr>
        </p:nvSpPr>
        <p:spPr>
          <a:xfrm>
            <a:off x="395542" y="1200153"/>
            <a:ext cx="8280921" cy="353183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Date Placeholder 3"/>
          <p:cNvSpPr>
            <a:spLocks noGrp="1"/>
          </p:cNvSpPr>
          <p:nvPr>
            <p:ph type="dt" sz="half" idx="2"/>
          </p:nvPr>
        </p:nvSpPr>
        <p:spPr>
          <a:xfrm>
            <a:off x="7020278" y="4749627"/>
            <a:ext cx="1656185" cy="273844"/>
          </a:xfrm>
          <a:prstGeom prst="rect">
            <a:avLst/>
          </a:prstGeom>
        </p:spPr>
        <p:txBody>
          <a:bodyPr rIns="0" anchor="b"/>
          <a:lstStyle>
            <a:lvl1pPr algn="r">
              <a:defRPr sz="700">
                <a:solidFill>
                  <a:schemeClr val="tx2"/>
                </a:solidFill>
              </a:defRPr>
            </a:lvl1pPr>
          </a:lstStyle>
          <a:p>
            <a:r>
              <a:rPr lang="en-AU"/>
              <a:t>3 May 2017</a:t>
            </a:r>
            <a:endParaRPr lang="en-AU" dirty="0"/>
          </a:p>
        </p:txBody>
      </p:sp>
      <p:sp>
        <p:nvSpPr>
          <p:cNvPr id="9" name="Footer Placeholder 4"/>
          <p:cNvSpPr>
            <a:spLocks noGrp="1"/>
          </p:cNvSpPr>
          <p:nvPr>
            <p:ph type="ftr" sz="quarter" idx="3"/>
          </p:nvPr>
        </p:nvSpPr>
        <p:spPr>
          <a:xfrm>
            <a:off x="395536" y="4749627"/>
            <a:ext cx="2736306" cy="273844"/>
          </a:xfrm>
          <a:prstGeom prst="rect">
            <a:avLst/>
          </a:prstGeom>
        </p:spPr>
        <p:txBody>
          <a:bodyPr lIns="0" anchor="b"/>
          <a:lstStyle>
            <a:lvl1pPr algn="l">
              <a:defRPr sz="700">
                <a:solidFill>
                  <a:schemeClr val="tx2"/>
                </a:solidFill>
              </a:defRPr>
            </a:lvl1pPr>
          </a:lstStyle>
          <a:p>
            <a:r>
              <a:rPr lang="en-AU"/>
              <a:t>© NSW Department of Education | Opportunity class and selective high school placement</a:t>
            </a:r>
            <a:endParaRPr lang="en-AU" dirty="0">
              <a:latin typeface="+mj-lt"/>
            </a:endParaRPr>
          </a:p>
        </p:txBody>
      </p:sp>
      <p:sp>
        <p:nvSpPr>
          <p:cNvPr id="10" name="Slide Number Placeholder 5"/>
          <p:cNvSpPr>
            <a:spLocks noGrp="1"/>
          </p:cNvSpPr>
          <p:nvPr>
            <p:ph type="sldNum" sz="quarter" idx="4"/>
          </p:nvPr>
        </p:nvSpPr>
        <p:spPr>
          <a:xfrm>
            <a:off x="3505200" y="4749627"/>
            <a:ext cx="2133600" cy="273844"/>
          </a:xfrm>
          <a:prstGeom prst="rect">
            <a:avLst/>
          </a:prstGeom>
        </p:spPr>
        <p:txBody>
          <a:bodyPr anchor="b"/>
          <a:lstStyle>
            <a:lvl1pPr algn="ctr">
              <a:defRPr sz="700">
                <a:solidFill>
                  <a:schemeClr val="tx2"/>
                </a:solidFill>
              </a:defRPr>
            </a:lvl1pPr>
          </a:lstStyle>
          <a:p>
            <a:r>
              <a:rPr lang="en-AU" dirty="0"/>
              <a:t>Page </a:t>
            </a:r>
            <a:fld id="{4A2A1DA9-8CAF-4BCA-B496-545B076AED2D}" type="slidenum">
              <a:rPr lang="en-AU" smtClean="0"/>
              <a:pPr/>
              <a:t>‹#›</a:t>
            </a:fld>
            <a:endParaRPr lang="en-AU" dirty="0"/>
          </a:p>
        </p:txBody>
      </p:sp>
      <p:cxnSp>
        <p:nvCxnSpPr>
          <p:cNvPr id="13" name="Straight Connector 12"/>
          <p:cNvCxnSpPr/>
          <p:nvPr userDrawn="1"/>
        </p:nvCxnSpPr>
        <p:spPr>
          <a:xfrm>
            <a:off x="395542" y="987574"/>
            <a:ext cx="82809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Lst>
  <p:hf sldNum="0" hdr="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323850" y="242891"/>
            <a:ext cx="8496300" cy="4508897"/>
          </a:xfrm>
          <a:prstGeom prst="rect">
            <a:avLst/>
          </a:prstGeom>
          <a:solidFill>
            <a:srgbClr val="394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075" name="Rectangle 24"/>
          <p:cNvSpPr>
            <a:spLocks noChangeArrowheads="1"/>
          </p:cNvSpPr>
          <p:nvPr/>
        </p:nvSpPr>
        <p:spPr bwMode="auto">
          <a:xfrm>
            <a:off x="323850" y="4023125"/>
            <a:ext cx="8496300" cy="728663"/>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p>
            <a:pPr eaLnBrk="0" fontAlgn="base" hangingPunct="0">
              <a:spcBef>
                <a:spcPct val="0"/>
              </a:spcBef>
              <a:spcAft>
                <a:spcPct val="0"/>
              </a:spcAft>
            </a:pPr>
            <a:endParaRPr lang="en-US" sz="1300">
              <a:solidFill>
                <a:srgbClr val="415968"/>
              </a:solidFill>
              <a:ea typeface="ＭＳ Ｐゴシック" pitchFamily="34" charset="-128"/>
            </a:endParaRPr>
          </a:p>
        </p:txBody>
      </p:sp>
      <p:sp>
        <p:nvSpPr>
          <p:cNvPr id="72" name="TextBox 71"/>
          <p:cNvSpPr txBox="1"/>
          <p:nvPr userDrawn="1"/>
        </p:nvSpPr>
        <p:spPr>
          <a:xfrm>
            <a:off x="323850" y="4804580"/>
            <a:ext cx="8496300" cy="138499"/>
          </a:xfrm>
          <a:prstGeom prst="rect">
            <a:avLst/>
          </a:prstGeom>
          <a:solidFill>
            <a:srgbClr val="E34E35"/>
          </a:solidFill>
        </p:spPr>
        <p:txBody>
          <a:bodyPr lIns="180000" tIns="0" rIns="180000" bIns="0" anchor="ctr">
            <a:spAutoFit/>
          </a:bodyPr>
          <a:lstStyle/>
          <a:p>
            <a:pPr>
              <a:defRPr/>
            </a:pPr>
            <a:r>
              <a:rPr lang="en-US" sz="900" b="1" kern="900" spc="60" dirty="0">
                <a:solidFill>
                  <a:sysClr val="window" lastClr="FFFFFF"/>
                </a:solidFill>
                <a:latin typeface="Arial Narrow Bold"/>
                <a:ea typeface="ＭＳ Ｐゴシック" pitchFamily="34" charset="-128"/>
                <a:cs typeface="Arial Narrow Bold"/>
              </a:rPr>
              <a:t>OFFICE OF EDUCATION                                                                                                 	                                        WWW.SCHOOLS.NSW.EDU.AU</a:t>
            </a:r>
          </a:p>
        </p:txBody>
      </p:sp>
      <p:pic>
        <p:nvPicPr>
          <p:cNvPr id="69" name="Picture 68" descr="DoE_Public Schools_Logo_K_RGB"/>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1969" y="342901"/>
            <a:ext cx="1762125" cy="414338"/>
          </a:xfrm>
          <a:prstGeom prst="rect">
            <a:avLst/>
          </a:prstGeom>
          <a:noFill/>
          <a:ln>
            <a:noFill/>
          </a:ln>
        </p:spPr>
      </p:pic>
    </p:spTree>
    <p:extLst>
      <p:ext uri="{BB962C8B-B14F-4D97-AF65-F5344CB8AC3E}">
        <p14:creationId xmlns:p14="http://schemas.microsoft.com/office/powerpoint/2010/main" val="24488739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323850" y="242890"/>
            <a:ext cx="8496300" cy="4508897"/>
          </a:xfrm>
          <a:prstGeom prst="rect">
            <a:avLst/>
          </a:prstGeom>
          <a:solidFill>
            <a:srgbClr val="394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075" name="Rectangle 24"/>
          <p:cNvSpPr>
            <a:spLocks noChangeArrowheads="1"/>
          </p:cNvSpPr>
          <p:nvPr/>
        </p:nvSpPr>
        <p:spPr bwMode="auto">
          <a:xfrm>
            <a:off x="323850" y="4023124"/>
            <a:ext cx="8496300" cy="728663"/>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p>
            <a:pPr eaLnBrk="0" fontAlgn="base" hangingPunct="0">
              <a:spcBef>
                <a:spcPct val="0"/>
              </a:spcBef>
              <a:spcAft>
                <a:spcPct val="0"/>
              </a:spcAft>
            </a:pPr>
            <a:endParaRPr lang="en-US" sz="1300">
              <a:solidFill>
                <a:srgbClr val="415968"/>
              </a:solidFill>
              <a:ea typeface="ＭＳ Ｐゴシック" pitchFamily="34" charset="-128"/>
            </a:endParaRPr>
          </a:p>
        </p:txBody>
      </p:sp>
      <p:sp>
        <p:nvSpPr>
          <p:cNvPr id="72" name="TextBox 71"/>
          <p:cNvSpPr txBox="1"/>
          <p:nvPr userDrawn="1"/>
        </p:nvSpPr>
        <p:spPr>
          <a:xfrm>
            <a:off x="323850" y="4804579"/>
            <a:ext cx="8496300" cy="138499"/>
          </a:xfrm>
          <a:prstGeom prst="rect">
            <a:avLst/>
          </a:prstGeom>
          <a:solidFill>
            <a:srgbClr val="E34E35"/>
          </a:solidFill>
        </p:spPr>
        <p:txBody>
          <a:bodyPr lIns="180000" tIns="0" rIns="180000" bIns="0" anchor="ctr">
            <a:spAutoFit/>
          </a:bodyPr>
          <a:lstStyle/>
          <a:p>
            <a:pPr>
              <a:defRPr/>
            </a:pPr>
            <a:r>
              <a:rPr lang="en-US" sz="900" b="1" kern="900" spc="60" dirty="0">
                <a:solidFill>
                  <a:sysClr val="window" lastClr="FFFFFF"/>
                </a:solidFill>
                <a:latin typeface="Arial Narrow Bold"/>
                <a:ea typeface="ＭＳ Ｐゴシック" pitchFamily="34" charset="-128"/>
                <a:cs typeface="Arial Narrow Bold"/>
              </a:rPr>
              <a:t>OFFICE OF EDUCATION                                                                                                 	                                        WWW.SCHOOLS.NSW.EDU.AU</a:t>
            </a:r>
          </a:p>
        </p:txBody>
      </p:sp>
      <p:pic>
        <p:nvPicPr>
          <p:cNvPr id="69" name="Picture 68" descr="DoE_Public Schools_Logo_K_RGB"/>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1967" y="342901"/>
            <a:ext cx="1762125" cy="414338"/>
          </a:xfrm>
          <a:prstGeom prst="rect">
            <a:avLst/>
          </a:prstGeom>
          <a:noFill/>
          <a:ln>
            <a:noFill/>
          </a:ln>
        </p:spPr>
      </p:pic>
    </p:spTree>
    <p:extLst>
      <p:ext uri="{BB962C8B-B14F-4D97-AF65-F5344CB8AC3E}">
        <p14:creationId xmlns:p14="http://schemas.microsoft.com/office/powerpoint/2010/main" val="22009568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323850" y="242888"/>
            <a:ext cx="8496300" cy="4508897"/>
          </a:xfrm>
          <a:prstGeom prst="rect">
            <a:avLst/>
          </a:prstGeom>
          <a:solidFill>
            <a:srgbClr val="394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075" name="Rectangle 24"/>
          <p:cNvSpPr>
            <a:spLocks noChangeArrowheads="1"/>
          </p:cNvSpPr>
          <p:nvPr/>
        </p:nvSpPr>
        <p:spPr bwMode="auto">
          <a:xfrm>
            <a:off x="323850" y="4023122"/>
            <a:ext cx="8496300" cy="728663"/>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p>
            <a:pPr eaLnBrk="0" fontAlgn="base" hangingPunct="0">
              <a:spcBef>
                <a:spcPct val="0"/>
              </a:spcBef>
              <a:spcAft>
                <a:spcPct val="0"/>
              </a:spcAft>
            </a:pPr>
            <a:endParaRPr lang="en-US" sz="1300">
              <a:solidFill>
                <a:srgbClr val="415968"/>
              </a:solidFill>
              <a:ea typeface="ＭＳ Ｐゴシック" pitchFamily="34" charset="-128"/>
            </a:endParaRPr>
          </a:p>
        </p:txBody>
      </p:sp>
      <p:sp>
        <p:nvSpPr>
          <p:cNvPr id="72" name="TextBox 71"/>
          <p:cNvSpPr txBox="1"/>
          <p:nvPr userDrawn="1"/>
        </p:nvSpPr>
        <p:spPr>
          <a:xfrm>
            <a:off x="323850" y="4804575"/>
            <a:ext cx="8496300" cy="138499"/>
          </a:xfrm>
          <a:prstGeom prst="rect">
            <a:avLst/>
          </a:prstGeom>
          <a:solidFill>
            <a:srgbClr val="E34E35"/>
          </a:solidFill>
        </p:spPr>
        <p:txBody>
          <a:bodyPr lIns="180000" tIns="0" rIns="180000" bIns="0" anchor="ctr">
            <a:spAutoFit/>
          </a:bodyPr>
          <a:lstStyle/>
          <a:p>
            <a:pPr>
              <a:defRPr/>
            </a:pPr>
            <a:r>
              <a:rPr lang="en-US" sz="900" b="1" kern="900" spc="60" dirty="0">
                <a:solidFill>
                  <a:sysClr val="window" lastClr="FFFFFF"/>
                </a:solidFill>
                <a:latin typeface="Arial Narrow Bold"/>
                <a:ea typeface="ＭＳ Ｐゴシック" pitchFamily="34" charset="-128"/>
                <a:cs typeface="Arial Narrow Bold"/>
              </a:rPr>
              <a:t>OFFICE OF EDUCATION                                                                                                 	                                        WWW.SCHOOLS.NSW.EDU.AU</a:t>
            </a:r>
          </a:p>
        </p:txBody>
      </p:sp>
      <p:pic>
        <p:nvPicPr>
          <p:cNvPr id="69" name="Picture 68" descr="DoE_Public Schools_Logo_K_RGB"/>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1963" y="342900"/>
            <a:ext cx="1762125" cy="414338"/>
          </a:xfrm>
          <a:prstGeom prst="rect">
            <a:avLst/>
          </a:prstGeom>
          <a:noFill/>
          <a:ln>
            <a:noFill/>
          </a:ln>
        </p:spPr>
      </p:pic>
    </p:spTree>
    <p:extLst>
      <p:ext uri="{BB962C8B-B14F-4D97-AF65-F5344CB8AC3E}">
        <p14:creationId xmlns:p14="http://schemas.microsoft.com/office/powerpoint/2010/main" val="12445718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nsw.gov.au/public-schools/selective-high-schools-and-opportunity-classes/year-5/the-test"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education.nsw.gov.au/public-schools/selective-high-schools-and-opportunity-classes/year-7/the-test"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education.nsw.gov.au/public-schools/selective-high-schools-and-opportunity-classes/general-informatio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education.nsw.gov.au/shs-oc"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AU" dirty="0"/>
              <a:t>Who benefits?</a:t>
            </a:r>
          </a:p>
        </p:txBody>
      </p:sp>
      <p:sp>
        <p:nvSpPr>
          <p:cNvPr id="7" name="Title 6"/>
          <p:cNvSpPr>
            <a:spLocks noGrp="1"/>
          </p:cNvSpPr>
          <p:nvPr>
            <p:ph type="title"/>
          </p:nvPr>
        </p:nvSpPr>
        <p:spPr>
          <a:xfrm>
            <a:off x="395543" y="267497"/>
            <a:ext cx="7776858" cy="709587"/>
          </a:xfrm>
        </p:spPr>
        <p:txBody>
          <a:bodyPr/>
          <a:lstStyle/>
          <a:p>
            <a:r>
              <a:rPr lang="en-AU" sz="1600" dirty="0"/>
              <a:t>What are opportunity classes and selective high schools?</a:t>
            </a:r>
          </a:p>
        </p:txBody>
      </p:sp>
      <p:sp>
        <p:nvSpPr>
          <p:cNvPr id="4" name="Date Placeholder 3"/>
          <p:cNvSpPr>
            <a:spLocks noGrp="1"/>
          </p:cNvSpPr>
          <p:nvPr>
            <p:ph type="dt" sz="half" idx="10"/>
          </p:nvPr>
        </p:nvSpPr>
        <p:spPr/>
        <p:txBody>
          <a:bodyPr/>
          <a:lstStyle/>
          <a:p>
            <a:r>
              <a:rPr lang="en-AU" dirty="0"/>
              <a:t>October 2017</a:t>
            </a:r>
          </a:p>
        </p:txBody>
      </p:sp>
      <p:sp>
        <p:nvSpPr>
          <p:cNvPr id="5" name="Footer Placeholder 4"/>
          <p:cNvSpPr>
            <a:spLocks noGrp="1"/>
          </p:cNvSpPr>
          <p:nvPr>
            <p:ph type="ftr" sz="quarter" idx="11"/>
          </p:nvPr>
        </p:nvSpPr>
        <p:spPr>
          <a:xfrm>
            <a:off x="395536" y="4749627"/>
            <a:ext cx="3960439" cy="273844"/>
          </a:xfrm>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50379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 dates</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5" name="TextBox 4"/>
          <p:cNvSpPr txBox="1"/>
          <p:nvPr/>
        </p:nvSpPr>
        <p:spPr>
          <a:xfrm>
            <a:off x="467544" y="1203598"/>
            <a:ext cx="8136904" cy="1631216"/>
          </a:xfrm>
          <a:prstGeom prst="rect">
            <a:avLst/>
          </a:prstGeom>
          <a:noFill/>
        </p:spPr>
        <p:txBody>
          <a:bodyPr wrap="square" rtlCol="0">
            <a:spAutoFit/>
          </a:bodyPr>
          <a:lstStyle/>
          <a:p>
            <a:r>
              <a:rPr lang="en-AU" sz="2000" b="1" dirty="0">
                <a:solidFill>
                  <a:srgbClr val="FFFF00"/>
                </a:solidFill>
              </a:rPr>
              <a:t>Year 5 opportunity class placement in </a:t>
            </a:r>
            <a:r>
              <a:rPr lang="en-AU" sz="2000" b="1" dirty="0" smtClean="0">
                <a:solidFill>
                  <a:srgbClr val="FFFF00"/>
                </a:solidFill>
              </a:rPr>
              <a:t>2021</a:t>
            </a:r>
            <a:endParaRPr lang="en-AU" sz="2000" b="1" dirty="0">
              <a:solidFill>
                <a:srgbClr val="FFFF00"/>
              </a:solidFill>
            </a:endParaRPr>
          </a:p>
          <a:p>
            <a:endParaRPr lang="en-AU" sz="2000" dirty="0">
              <a:solidFill>
                <a:srgbClr val="FFFFFF"/>
              </a:solidFill>
            </a:endParaRPr>
          </a:p>
          <a:p>
            <a:r>
              <a:rPr lang="en-AU" sz="2000" dirty="0">
                <a:solidFill>
                  <a:srgbClr val="FFFFFF"/>
                </a:solidFill>
              </a:rPr>
              <a:t>Online </a:t>
            </a:r>
            <a:r>
              <a:rPr lang="en-AU" sz="2000" dirty="0" smtClean="0">
                <a:solidFill>
                  <a:srgbClr val="FFFFFF"/>
                </a:solidFill>
              </a:rPr>
              <a:t>application will open on </a:t>
            </a:r>
            <a:r>
              <a:rPr lang="en-AU" sz="2000" b="1" dirty="0" smtClean="0">
                <a:solidFill>
                  <a:srgbClr val="FFFFFF"/>
                </a:solidFill>
              </a:rPr>
              <a:t>Tuesday 28 April 2020 </a:t>
            </a:r>
            <a:r>
              <a:rPr lang="en-AU" sz="2000" dirty="0">
                <a:solidFill>
                  <a:srgbClr val="FFFFFF"/>
                </a:solidFill>
              </a:rPr>
              <a:t>and </a:t>
            </a:r>
            <a:r>
              <a:rPr lang="en-AU" sz="2000" dirty="0" smtClean="0">
                <a:solidFill>
                  <a:srgbClr val="FFFFFF"/>
                </a:solidFill>
              </a:rPr>
              <a:t>close </a:t>
            </a:r>
            <a:r>
              <a:rPr lang="en-AU" sz="2000" b="1" dirty="0">
                <a:solidFill>
                  <a:srgbClr val="FFFFFF"/>
                </a:solidFill>
              </a:rPr>
              <a:t>Friday </a:t>
            </a:r>
            <a:r>
              <a:rPr lang="en-AU" sz="2000" b="1" dirty="0" smtClean="0">
                <a:solidFill>
                  <a:srgbClr val="FFFFFF"/>
                </a:solidFill>
              </a:rPr>
              <a:t>15 May 2020.</a:t>
            </a:r>
            <a:endParaRPr lang="en-AU" sz="2000" b="1" dirty="0">
              <a:solidFill>
                <a:srgbClr val="FFFFFF"/>
              </a:solidFill>
            </a:endParaRPr>
          </a:p>
          <a:p>
            <a:endParaRPr lang="en-AU" sz="2000" b="1" dirty="0">
              <a:solidFill>
                <a:srgbClr val="FFFFFF"/>
              </a:solidFill>
            </a:endParaRPr>
          </a:p>
        </p:txBody>
      </p:sp>
    </p:spTree>
    <p:extLst>
      <p:ext uri="{BB962C8B-B14F-4D97-AF65-F5344CB8AC3E}">
        <p14:creationId xmlns:p14="http://schemas.microsoft.com/office/powerpoint/2010/main" val="63902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solidFill>
                  <a:schemeClr val="bg1"/>
                </a:solidFill>
                <a:ea typeface="ＭＳ Ｐゴシック" pitchFamily="34" charset="-128"/>
              </a:rPr>
              <a:t>Completing an online application</a:t>
            </a:r>
          </a:p>
        </p:txBody>
      </p:sp>
      <p:sp>
        <p:nvSpPr>
          <p:cNvPr id="3" name="Content Placeholder 2"/>
          <p:cNvSpPr>
            <a:spLocks noGrp="1"/>
          </p:cNvSpPr>
          <p:nvPr>
            <p:ph idx="4294967295"/>
          </p:nvPr>
        </p:nvSpPr>
        <p:spPr>
          <a:xfrm>
            <a:off x="395536" y="1131593"/>
            <a:ext cx="8185150" cy="3703637"/>
          </a:xfrm>
        </p:spPr>
        <p:txBody>
          <a:bodyPr>
            <a:normAutofit fontScale="92500"/>
          </a:bodyPr>
          <a:lstStyle/>
          <a:p>
            <a:pPr marL="457200" indent="-457200">
              <a:buFont typeface="Arial" panose="020B0604020202020204" pitchFamily="34" charset="0"/>
              <a:buChar char="•"/>
              <a:defRPr/>
            </a:pPr>
            <a:r>
              <a:rPr lang="en-AU" sz="2800" dirty="0">
                <a:solidFill>
                  <a:srgbClr val="FFFFFF"/>
                </a:solidFill>
              </a:rPr>
              <a:t>Go to the application link on the website and </a:t>
            </a:r>
            <a:r>
              <a:rPr lang="en-AU" sz="2800" b="1" dirty="0">
                <a:solidFill>
                  <a:srgbClr val="FFFF00"/>
                </a:solidFill>
              </a:rPr>
              <a:t>register</a:t>
            </a:r>
            <a:r>
              <a:rPr lang="en-AU" sz="2800" dirty="0">
                <a:solidFill>
                  <a:srgbClr val="FFFFFF"/>
                </a:solidFill>
              </a:rPr>
              <a:t>, using your own email address.</a:t>
            </a:r>
          </a:p>
          <a:p>
            <a:pPr marL="457200" indent="-457200">
              <a:buFont typeface="Arial" panose="020B0604020202020204" pitchFamily="34" charset="0"/>
              <a:buChar char="•"/>
              <a:defRPr/>
            </a:pPr>
            <a:r>
              <a:rPr lang="en-AU" sz="2800" dirty="0">
                <a:solidFill>
                  <a:srgbClr val="FFFFFF"/>
                </a:solidFill>
              </a:rPr>
              <a:t>You will receive an email with a </a:t>
            </a:r>
            <a:r>
              <a:rPr lang="en-AU" sz="2800" b="1" dirty="0">
                <a:solidFill>
                  <a:srgbClr val="FFFF00"/>
                </a:solidFill>
              </a:rPr>
              <a:t>password</a:t>
            </a:r>
            <a:r>
              <a:rPr lang="en-AU" sz="2800" dirty="0">
                <a:solidFill>
                  <a:srgbClr val="FFFFFF"/>
                </a:solidFill>
              </a:rPr>
              <a:t> and a </a:t>
            </a:r>
            <a:r>
              <a:rPr lang="en-AU" sz="2800" b="1" dirty="0">
                <a:solidFill>
                  <a:srgbClr val="FFFF00"/>
                </a:solidFill>
              </a:rPr>
              <a:t>link</a:t>
            </a:r>
            <a:r>
              <a:rPr lang="en-AU" sz="2800" dirty="0">
                <a:solidFill>
                  <a:srgbClr val="FFFFFF"/>
                </a:solidFill>
              </a:rPr>
              <a:t> to the application.</a:t>
            </a:r>
          </a:p>
          <a:p>
            <a:pPr marL="457200" indent="-457200">
              <a:buFont typeface="Arial" panose="020B0604020202020204" pitchFamily="34" charset="0"/>
              <a:buChar char="•"/>
              <a:defRPr/>
            </a:pPr>
            <a:r>
              <a:rPr lang="en-AU" sz="2800" dirty="0">
                <a:solidFill>
                  <a:srgbClr val="FFFFFF"/>
                </a:solidFill>
              </a:rPr>
              <a:t>You will </a:t>
            </a:r>
            <a:r>
              <a:rPr lang="en-AU" sz="2800" b="1" dirty="0">
                <a:solidFill>
                  <a:srgbClr val="FFFF00"/>
                </a:solidFill>
              </a:rPr>
              <a:t>login</a:t>
            </a:r>
            <a:r>
              <a:rPr lang="en-AU" sz="2800" dirty="0">
                <a:solidFill>
                  <a:srgbClr val="FFFFFF"/>
                </a:solidFill>
              </a:rPr>
              <a:t> to the application using the password you were given. (copy and paste)</a:t>
            </a:r>
          </a:p>
          <a:p>
            <a:pPr marL="457200" indent="-457200">
              <a:buFont typeface="Arial" panose="020B0604020202020204" pitchFamily="34" charset="0"/>
              <a:buChar char="•"/>
              <a:defRPr/>
            </a:pPr>
            <a:r>
              <a:rPr lang="en-AU" sz="2800" dirty="0">
                <a:solidFill>
                  <a:srgbClr val="FFFFFF"/>
                </a:solidFill>
              </a:rPr>
              <a:t>What will you be asked? </a:t>
            </a:r>
          </a:p>
          <a:p>
            <a:pPr marL="457200" indent="-457200">
              <a:buFont typeface="Arial" panose="020B0604020202020204" pitchFamily="34" charset="0"/>
              <a:buChar char="•"/>
              <a:defRPr/>
            </a:pPr>
            <a:endParaRPr lang="en-AU" sz="1800" dirty="0">
              <a:solidFill>
                <a:srgbClr val="FFFFFF"/>
              </a:solidFill>
            </a:endParaRPr>
          </a:p>
          <a:p>
            <a:pPr>
              <a:defRPr/>
            </a:pPr>
            <a:endParaRPr lang="en-AU" sz="1000" dirty="0"/>
          </a:p>
        </p:txBody>
      </p:sp>
      <p:sp>
        <p:nvSpPr>
          <p:cNvPr id="2" name="Date Placeholder 1"/>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3960440"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61654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solidFill>
                  <a:prstClr val="white"/>
                </a:solidFill>
                <a:ea typeface="ＭＳ Ｐゴシック" pitchFamily="34" charset="-128"/>
              </a:rPr>
              <a:t>Completing an online application</a:t>
            </a:r>
            <a:endParaRPr lang="en-AU" sz="3200" dirty="0">
              <a:solidFill>
                <a:schemeClr val="bg1"/>
              </a:solidFill>
              <a:ea typeface="ＭＳ Ｐゴシック" pitchFamily="34" charset="-128"/>
            </a:endParaRPr>
          </a:p>
        </p:txBody>
      </p:sp>
      <p:sp>
        <p:nvSpPr>
          <p:cNvPr id="3" name="Content Placeholder 2"/>
          <p:cNvSpPr>
            <a:spLocks noGrp="1"/>
          </p:cNvSpPr>
          <p:nvPr>
            <p:ph idx="4294967295"/>
          </p:nvPr>
        </p:nvSpPr>
        <p:spPr>
          <a:xfrm>
            <a:off x="323528" y="1316384"/>
            <a:ext cx="8185150" cy="3703638"/>
          </a:xfrm>
        </p:spPr>
        <p:txBody>
          <a:bodyPr>
            <a:normAutofit fontScale="62500" lnSpcReduction="20000"/>
          </a:bodyPr>
          <a:lstStyle/>
          <a:p>
            <a:pPr marL="9525" indent="-9525">
              <a:defRPr/>
            </a:pPr>
            <a:r>
              <a:rPr lang="en-AU" sz="2800" dirty="0">
                <a:solidFill>
                  <a:schemeClr val="bg1"/>
                </a:solidFill>
              </a:rPr>
              <a:t>You will be able to </a:t>
            </a:r>
            <a:r>
              <a:rPr lang="en-AU" sz="2800" b="1" dirty="0">
                <a:solidFill>
                  <a:srgbClr val="FFFF00"/>
                </a:solidFill>
              </a:rPr>
              <a:t>save </a:t>
            </a:r>
            <a:r>
              <a:rPr lang="en-AU" sz="2800" dirty="0">
                <a:solidFill>
                  <a:schemeClr val="bg1"/>
                </a:solidFill>
              </a:rPr>
              <a:t>your application and return to it if you cannot complete it at one sitting.</a:t>
            </a:r>
          </a:p>
          <a:p>
            <a:pPr marL="457200" lvl="0" indent="-457200">
              <a:defRPr/>
            </a:pPr>
            <a:r>
              <a:rPr lang="en-AU" sz="3400" dirty="0">
                <a:solidFill>
                  <a:srgbClr val="FFFFFF"/>
                </a:solidFill>
              </a:rPr>
              <a:t>The application is not complete until you ‘</a:t>
            </a:r>
            <a:r>
              <a:rPr lang="en-AU" sz="3400" b="1" dirty="0">
                <a:solidFill>
                  <a:srgbClr val="FFFF00"/>
                </a:solidFill>
              </a:rPr>
              <a:t>Submit</a:t>
            </a:r>
            <a:r>
              <a:rPr lang="en-AU" sz="3400" dirty="0">
                <a:solidFill>
                  <a:srgbClr val="FFFFFF"/>
                </a:solidFill>
              </a:rPr>
              <a:t>’.</a:t>
            </a:r>
          </a:p>
          <a:p>
            <a:pPr>
              <a:defRPr/>
            </a:pPr>
            <a:endParaRPr lang="en-AU" sz="2800" dirty="0"/>
          </a:p>
          <a:p>
            <a:pPr marL="9525" indent="-9525">
              <a:defRPr/>
            </a:pPr>
            <a:r>
              <a:rPr lang="en-AU" sz="2800" dirty="0">
                <a:solidFill>
                  <a:schemeClr val="bg1"/>
                </a:solidFill>
              </a:rPr>
              <a:t>Once you </a:t>
            </a:r>
            <a:r>
              <a:rPr lang="en-AU" sz="2800" b="1" dirty="0">
                <a:solidFill>
                  <a:srgbClr val="FFFF00"/>
                </a:solidFill>
              </a:rPr>
              <a:t>submit</a:t>
            </a:r>
            <a:r>
              <a:rPr lang="en-AU" sz="2800" dirty="0"/>
              <a:t> </a:t>
            </a:r>
            <a:r>
              <a:rPr lang="en-AU" sz="2800" dirty="0">
                <a:solidFill>
                  <a:schemeClr val="bg1"/>
                </a:solidFill>
              </a:rPr>
              <a:t>your application you will receive an email acknowledgement with:</a:t>
            </a:r>
          </a:p>
          <a:p>
            <a:pPr marL="997200" lvl="1" indent="-457200">
              <a:buFont typeface="Arial" pitchFamily="34" charset="0"/>
              <a:buChar char="•"/>
              <a:defRPr/>
            </a:pPr>
            <a:r>
              <a:rPr lang="en-AU" sz="2800" dirty="0">
                <a:solidFill>
                  <a:schemeClr val="bg1"/>
                </a:solidFill>
              </a:rPr>
              <a:t>a header sheet for any attachments</a:t>
            </a:r>
          </a:p>
          <a:p>
            <a:pPr marL="997200" lvl="1" indent="-457200">
              <a:buFont typeface="Arial" pitchFamily="34" charset="0"/>
              <a:buChar char="•"/>
              <a:defRPr/>
            </a:pPr>
            <a:r>
              <a:rPr lang="en-AU" sz="2800" dirty="0">
                <a:solidFill>
                  <a:schemeClr val="bg1"/>
                </a:solidFill>
              </a:rPr>
              <a:t>a summary of all the information you submitted</a:t>
            </a:r>
          </a:p>
          <a:p>
            <a:pPr marL="997200" lvl="1" indent="-457200">
              <a:buFont typeface="Arial" pitchFamily="34" charset="0"/>
              <a:buChar char="•"/>
              <a:defRPr/>
            </a:pPr>
            <a:r>
              <a:rPr lang="en-AU" sz="2800" dirty="0">
                <a:solidFill>
                  <a:schemeClr val="bg1"/>
                </a:solidFill>
              </a:rPr>
              <a:t>application number</a:t>
            </a:r>
          </a:p>
          <a:p>
            <a:pPr>
              <a:defRPr/>
            </a:pPr>
            <a:r>
              <a:rPr lang="en-AU" sz="2800" b="1" dirty="0">
                <a:solidFill>
                  <a:srgbClr val="FFFF00"/>
                </a:solidFill>
              </a:rPr>
              <a:t>All changes must be requested in writing!</a:t>
            </a:r>
          </a:p>
          <a:p>
            <a:pPr>
              <a:defRPr/>
            </a:pPr>
            <a:r>
              <a:rPr lang="en-AU" sz="2800" b="1" dirty="0">
                <a:solidFill>
                  <a:srgbClr val="FFFF00"/>
                </a:solidFill>
              </a:rPr>
              <a:t>Apply </a:t>
            </a:r>
            <a:r>
              <a:rPr lang="en-AU" sz="2800" b="1" u="sng" dirty="0">
                <a:solidFill>
                  <a:srgbClr val="FFFF00"/>
                </a:solidFill>
              </a:rPr>
              <a:t>once only</a:t>
            </a:r>
            <a:r>
              <a:rPr lang="en-AU" sz="2800" b="1" dirty="0">
                <a:solidFill>
                  <a:srgbClr val="FFFF00"/>
                </a:solidFill>
              </a:rPr>
              <a:t>!!! Closing dates are strictly applied!!!</a:t>
            </a:r>
            <a:endParaRPr lang="en-AU" b="1" dirty="0">
              <a:solidFill>
                <a:srgbClr val="FFFF00"/>
              </a:solidFill>
            </a:endParaRPr>
          </a:p>
        </p:txBody>
      </p:sp>
      <p:sp>
        <p:nvSpPr>
          <p:cNvPr id="2" name="Date Placeholder 1"/>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85938"/>
            <a:ext cx="4032448"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269526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AU" dirty="0">
                <a:solidFill>
                  <a:schemeClr val="bg1"/>
                </a:solidFill>
                <a:ea typeface="ＭＳ Ｐゴシック" pitchFamily="34" charset="-128"/>
              </a:rPr>
              <a:t>Choices</a:t>
            </a:r>
          </a:p>
        </p:txBody>
      </p:sp>
      <p:sp>
        <p:nvSpPr>
          <p:cNvPr id="2" name="TextBox 1"/>
          <p:cNvSpPr txBox="1"/>
          <p:nvPr/>
        </p:nvSpPr>
        <p:spPr>
          <a:xfrm>
            <a:off x="323850" y="951311"/>
            <a:ext cx="8467724" cy="3342453"/>
          </a:xfrm>
          <a:prstGeom prst="rect">
            <a:avLst/>
          </a:prstGeom>
          <a:noFill/>
        </p:spPr>
        <p:txBody>
          <a:bodyPr wrap="square">
            <a:spAutoFit/>
          </a:bodyPr>
          <a:lstStyle/>
          <a:p>
            <a:pPr fontAlgn="base">
              <a:spcBef>
                <a:spcPct val="0"/>
              </a:spcBef>
              <a:defRPr/>
            </a:pPr>
            <a:r>
              <a:rPr lang="en-AU" sz="2400" dirty="0">
                <a:solidFill>
                  <a:prstClr val="white"/>
                </a:solidFill>
                <a:ea typeface="ＭＳ Ｐゴシック" pitchFamily="34" charset="-128"/>
                <a:cs typeface="ＭＳ Ｐゴシック" charset="0"/>
              </a:rPr>
              <a:t>You can choose up to </a:t>
            </a:r>
            <a:r>
              <a:rPr lang="en-AU" sz="2400" b="1" dirty="0">
                <a:solidFill>
                  <a:srgbClr val="FFFF00"/>
                </a:solidFill>
                <a:ea typeface="ＭＳ Ｐゴシック" pitchFamily="34" charset="-128"/>
                <a:cs typeface="ＭＳ Ｐゴシック" charset="0"/>
              </a:rPr>
              <a:t>three</a:t>
            </a:r>
            <a:r>
              <a:rPr lang="en-AU" sz="2400" dirty="0">
                <a:solidFill>
                  <a:prstClr val="white"/>
                </a:solidFill>
                <a:ea typeface="ＭＳ Ｐゴシック" pitchFamily="34" charset="-128"/>
                <a:cs typeface="ＭＳ Ｐゴシック" charset="0"/>
              </a:rPr>
              <a:t> choices  for SHS and up to </a:t>
            </a:r>
            <a:r>
              <a:rPr lang="en-AU" sz="2400" b="1" dirty="0">
                <a:solidFill>
                  <a:srgbClr val="FFFF00"/>
                </a:solidFill>
                <a:ea typeface="ＭＳ Ｐゴシック" pitchFamily="34" charset="-128"/>
                <a:cs typeface="ＭＳ Ｐゴシック" charset="0"/>
              </a:rPr>
              <a:t>two</a:t>
            </a:r>
            <a:r>
              <a:rPr lang="en-AU" sz="2400" dirty="0">
                <a:solidFill>
                  <a:prstClr val="white"/>
                </a:solidFill>
                <a:ea typeface="ＭＳ Ｐゴシック" pitchFamily="34" charset="-128"/>
                <a:cs typeface="ＭＳ Ｐゴシック" charset="0"/>
              </a:rPr>
              <a:t> choices  for OC</a:t>
            </a:r>
          </a:p>
          <a:p>
            <a:pPr marL="342900" indent="-342900" fontAlgn="base">
              <a:spcBef>
                <a:spcPct val="0"/>
              </a:spcBef>
              <a:defRPr/>
            </a:pPr>
            <a:r>
              <a:rPr lang="en-AU" sz="2400" dirty="0">
                <a:solidFill>
                  <a:prstClr val="white"/>
                </a:solidFill>
                <a:ea typeface="ＭＳ Ｐゴシック" pitchFamily="34" charset="-128"/>
                <a:cs typeface="ＭＳ Ｐゴシック" charset="0"/>
              </a:rPr>
              <a:t>Place all choices in </a:t>
            </a:r>
            <a:r>
              <a:rPr lang="en-AU" sz="2400" b="1" dirty="0">
                <a:solidFill>
                  <a:srgbClr val="FFFF00"/>
                </a:solidFill>
                <a:ea typeface="ＭＳ Ｐゴシック" pitchFamily="34" charset="-128"/>
                <a:cs typeface="ＭＳ Ｐゴシック" charset="0"/>
              </a:rPr>
              <a:t>priority order.</a:t>
            </a:r>
          </a:p>
          <a:p>
            <a:pPr marL="342900" indent="-342900" fontAlgn="base">
              <a:spcBef>
                <a:spcPct val="0"/>
              </a:spcBef>
              <a:defRPr/>
            </a:pPr>
            <a:r>
              <a:rPr lang="en-AU" sz="2400" dirty="0">
                <a:solidFill>
                  <a:prstClr val="white"/>
                </a:solidFill>
                <a:ea typeface="ＭＳ Ｐゴシック" pitchFamily="34" charset="-128"/>
                <a:cs typeface="ＭＳ Ｐゴシック" charset="0"/>
              </a:rPr>
              <a:t>Do your research!</a:t>
            </a:r>
          </a:p>
          <a:p>
            <a:pPr marL="882900" lvl="1" indent="-342900" fontAlgn="base">
              <a:spcBef>
                <a:spcPct val="20000"/>
              </a:spcBef>
              <a:spcAft>
                <a:spcPct val="0"/>
              </a:spcAft>
              <a:buFont typeface="Arial" pitchFamily="34" charset="0"/>
              <a:buChar char="•"/>
              <a:defRPr/>
            </a:pPr>
            <a:r>
              <a:rPr lang="en-AU" sz="2400" dirty="0">
                <a:solidFill>
                  <a:prstClr val="white"/>
                </a:solidFill>
                <a:ea typeface="ＭＳ Ｐゴシック" pitchFamily="34" charset="-128"/>
              </a:rPr>
              <a:t>view the school websites</a:t>
            </a:r>
          </a:p>
          <a:p>
            <a:pPr marL="882900" lvl="1" indent="-342900" fontAlgn="base">
              <a:spcBef>
                <a:spcPct val="20000"/>
              </a:spcBef>
              <a:spcAft>
                <a:spcPct val="0"/>
              </a:spcAft>
              <a:buFont typeface="Arial" pitchFamily="34" charset="0"/>
              <a:buChar char="•"/>
              <a:defRPr/>
            </a:pPr>
            <a:r>
              <a:rPr lang="en-AU" sz="2400" dirty="0">
                <a:solidFill>
                  <a:prstClr val="white"/>
                </a:solidFill>
                <a:ea typeface="ＭＳ Ｐゴシック" pitchFamily="34" charset="-128"/>
              </a:rPr>
              <a:t>consider transport</a:t>
            </a:r>
          </a:p>
          <a:p>
            <a:pPr marL="882900" lvl="1" indent="-342900" fontAlgn="base">
              <a:spcBef>
                <a:spcPct val="20000"/>
              </a:spcBef>
              <a:spcAft>
                <a:spcPct val="0"/>
              </a:spcAft>
              <a:buFont typeface="Arial" pitchFamily="34" charset="0"/>
              <a:buChar char="•"/>
              <a:defRPr/>
            </a:pPr>
            <a:r>
              <a:rPr lang="en-AU" sz="2400" dirty="0">
                <a:solidFill>
                  <a:prstClr val="white"/>
                </a:solidFill>
                <a:ea typeface="ＭＳ Ｐゴシック" pitchFamily="34" charset="-128"/>
              </a:rPr>
              <a:t>consider friendship groupings</a:t>
            </a:r>
          </a:p>
          <a:p>
            <a:pPr marL="882900" lvl="1" indent="-342900" fontAlgn="base">
              <a:spcBef>
                <a:spcPct val="20000"/>
              </a:spcBef>
              <a:spcAft>
                <a:spcPct val="0"/>
              </a:spcAft>
              <a:buFont typeface="Arial" pitchFamily="34" charset="0"/>
              <a:buChar char="•"/>
              <a:defRPr/>
            </a:pPr>
            <a:r>
              <a:rPr lang="en-AU" sz="2400" dirty="0">
                <a:solidFill>
                  <a:prstClr val="white"/>
                </a:solidFill>
                <a:ea typeface="ＭＳ Ｐゴシック" pitchFamily="34" charset="-128"/>
              </a:rPr>
              <a:t>don’t choose a school you don’t really want</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236633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Order of choices</a:t>
            </a:r>
          </a:p>
        </p:txBody>
      </p:sp>
      <p:sp>
        <p:nvSpPr>
          <p:cNvPr id="2" name="Content Placeholder 2"/>
          <p:cNvSpPr>
            <a:spLocks noGrp="1"/>
          </p:cNvSpPr>
          <p:nvPr>
            <p:ph idx="4294967295"/>
          </p:nvPr>
        </p:nvSpPr>
        <p:spPr bwMode="auto">
          <a:xfrm>
            <a:off x="251520" y="1285878"/>
            <a:ext cx="7933630" cy="3254375"/>
          </a:xfrm>
          <a:extLst/>
        </p:spPr>
        <p:txBody>
          <a:bodyPr vert="horz" wrap="square" lIns="91440" tIns="45720" rIns="91440" bIns="45720" numCol="1" anchor="t" anchorCtr="0" compatLnSpc="1">
            <a:prstTxWarp prst="textNoShape">
              <a:avLst/>
            </a:prstTxWarp>
            <a:normAutofit/>
          </a:bodyPr>
          <a:lstStyle/>
          <a:p>
            <a:pPr marL="342900" indent="-342900" eaLnBrk="1" hangingPunct="1">
              <a:buFont typeface="Arial" pitchFamily="34" charset="0"/>
              <a:buChar char="•"/>
              <a:defRPr/>
            </a:pPr>
            <a:r>
              <a:rPr lang="en-AU" sz="2600" dirty="0">
                <a:solidFill>
                  <a:schemeClr val="bg1"/>
                </a:solidFill>
              </a:rPr>
              <a:t>Put the choices in the order you </a:t>
            </a:r>
            <a:r>
              <a:rPr lang="en-AU" sz="2600" b="1" dirty="0">
                <a:solidFill>
                  <a:srgbClr val="FFFF00"/>
                </a:solidFill>
              </a:rPr>
              <a:t>really</a:t>
            </a:r>
            <a:r>
              <a:rPr lang="en-AU" sz="2600" dirty="0">
                <a:solidFill>
                  <a:schemeClr val="bg1"/>
                </a:solidFill>
              </a:rPr>
              <a:t> want.</a:t>
            </a:r>
          </a:p>
          <a:p>
            <a:pPr marL="342900" indent="-342900" eaLnBrk="1" hangingPunct="1">
              <a:buFont typeface="Arial" pitchFamily="34" charset="0"/>
              <a:buChar char="•"/>
              <a:defRPr/>
            </a:pPr>
            <a:r>
              <a:rPr lang="en-AU" sz="2600" dirty="0">
                <a:solidFill>
                  <a:schemeClr val="bg1"/>
                </a:solidFill>
                <a:ea typeface="ＭＳ Ｐゴシック" pitchFamily="34" charset="-128"/>
              </a:rPr>
              <a:t>The order in which you list those choices matters if the child qualifies for more than one choice. </a:t>
            </a:r>
          </a:p>
          <a:p>
            <a:pPr marL="342900" indent="-342900" eaLnBrk="1" hangingPunct="1">
              <a:buFont typeface="Arial" pitchFamily="34" charset="0"/>
              <a:buChar char="•"/>
              <a:defRPr/>
            </a:pPr>
            <a:r>
              <a:rPr lang="en-AU" sz="2600" dirty="0">
                <a:solidFill>
                  <a:schemeClr val="bg1"/>
                </a:solidFill>
                <a:ea typeface="ＭＳ Ｐゴシック" pitchFamily="34" charset="-128"/>
              </a:rPr>
              <a:t>If your child qualifies for more than one choice, you will be offered </a:t>
            </a:r>
            <a:r>
              <a:rPr lang="en-AU" sz="2600" b="1" dirty="0">
                <a:solidFill>
                  <a:srgbClr val="FFFF00"/>
                </a:solidFill>
                <a:ea typeface="ＭＳ Ｐゴシック" pitchFamily="34" charset="-128"/>
              </a:rPr>
              <a:t>only the highest choice for which the child qualifies.</a:t>
            </a:r>
          </a:p>
          <a:p>
            <a:pPr eaLnBrk="1" hangingPunct="1">
              <a:defRPr/>
            </a:pPr>
            <a:endParaRPr lang="en-US" sz="2400" dirty="0">
              <a:ea typeface="ＭＳ Ｐゴシック" pitchFamily="34" charset="-128"/>
            </a:endParaRP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3816424"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93424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dirty="0"/>
              <a:t>Example of an </a:t>
            </a:r>
            <a:r>
              <a:rPr lang="en-AU" sz="2000" dirty="0" err="1"/>
              <a:t>oc</a:t>
            </a:r>
            <a:r>
              <a:rPr lang="en-AU" sz="2000" dirty="0"/>
              <a:t> placement outcome information</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p:txBody>
          <a:bodyPr/>
          <a:lstStyle/>
          <a:p>
            <a:r>
              <a:rPr lang="en-AU"/>
              <a:t>© NSW Department of Education | Opportunity class and selective high school placement</a:t>
            </a:r>
            <a:endParaRPr lang="en-AU" dirty="0"/>
          </a:p>
        </p:txBody>
      </p:sp>
      <p:sp>
        <p:nvSpPr>
          <p:cNvPr id="7" name="Content Placeholder 2"/>
          <p:cNvSpPr txBox="1">
            <a:spLocks/>
          </p:cNvSpPr>
          <p:nvPr/>
        </p:nvSpPr>
        <p:spPr bwMode="auto">
          <a:xfrm>
            <a:off x="446502" y="1059583"/>
            <a:ext cx="7797906" cy="31683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400" kern="1200">
                <a:solidFill>
                  <a:srgbClr val="FFFFFF"/>
                </a:solidFill>
                <a:latin typeface="+mn-lt"/>
                <a:ea typeface="ＭＳ Ｐゴシック" charset="0"/>
                <a:cs typeface="ＭＳ Ｐゴシック" charset="0"/>
              </a:defRPr>
            </a:lvl1pPr>
            <a:lvl2pPr marL="540000" indent="-252000" algn="l" rtl="0" eaLnBrk="0" fontAlgn="base" hangingPunct="0">
              <a:spcBef>
                <a:spcPct val="20000"/>
              </a:spcBef>
              <a:spcAft>
                <a:spcPct val="0"/>
              </a:spcAft>
              <a:buFont typeface="Wingdings" pitchFamily="2" charset="2"/>
              <a:buChar char="§"/>
              <a:defRPr sz="2400" kern="1200">
                <a:solidFill>
                  <a:srgbClr val="FFFFFF"/>
                </a:solidFill>
                <a:latin typeface="+mn-lt"/>
                <a:ea typeface="ＭＳ Ｐゴシック" charset="0"/>
                <a:cs typeface="+mn-cs"/>
              </a:defRPr>
            </a:lvl2pPr>
            <a:lvl3pPr marL="900000" indent="-252000" algn="l" rtl="0" eaLnBrk="0" fontAlgn="base" hangingPunct="0">
              <a:spcBef>
                <a:spcPct val="20000"/>
              </a:spcBef>
              <a:spcAft>
                <a:spcPct val="0"/>
              </a:spcAft>
              <a:buFont typeface="Wingdings" pitchFamily="2" charset="2"/>
              <a:buChar char="§"/>
              <a:defRPr sz="2400" kern="1200">
                <a:solidFill>
                  <a:srgbClr val="FFFFFF"/>
                </a:solidFill>
                <a:latin typeface="+mn-lt"/>
                <a:ea typeface="ＭＳ Ｐゴシック" charset="0"/>
                <a:cs typeface="+mn-cs"/>
              </a:defRPr>
            </a:lvl3pPr>
            <a:lvl4pPr marL="1260000" indent="-252000" algn="l" rtl="0" eaLnBrk="0" fontAlgn="base" hangingPunct="0">
              <a:spcBef>
                <a:spcPct val="20000"/>
              </a:spcBef>
              <a:spcAft>
                <a:spcPct val="0"/>
              </a:spcAft>
              <a:buFont typeface="Wingdings" pitchFamily="2" charset="2"/>
              <a:buChar char="§"/>
              <a:defRPr sz="2400" kern="1200">
                <a:solidFill>
                  <a:srgbClr val="FFFFFF"/>
                </a:solidFill>
                <a:latin typeface="+mn-lt"/>
                <a:ea typeface="ＭＳ Ｐゴシック" charset="0"/>
                <a:cs typeface="+mn-cs"/>
              </a:defRPr>
            </a:lvl4pPr>
            <a:lvl5pPr marL="1620000" indent="-252000" algn="l" rtl="0" eaLnBrk="0" fontAlgn="base" hangingPunct="0">
              <a:spcBef>
                <a:spcPct val="20000"/>
              </a:spcBef>
              <a:spcAft>
                <a:spcPct val="0"/>
              </a:spcAft>
              <a:buFont typeface="Wingdings" pitchFamily="2" charset="2"/>
              <a:buChar char="§"/>
              <a:defRPr sz="2400" kern="1200">
                <a:solidFill>
                  <a:srgbClr val="FFFFFF"/>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ea typeface="ＭＳ Ｐゴシック" pitchFamily="34" charset="-128"/>
              </a:rPr>
              <a:t>If your child qualifies for both choices</a:t>
            </a:r>
          </a:p>
          <a:p>
            <a:endParaRPr lang="en-AU" sz="3200" dirty="0">
              <a:ea typeface="ＭＳ Ｐゴシック" pitchFamily="34" charset="-128"/>
            </a:endParaRPr>
          </a:p>
          <a:p>
            <a:pPr>
              <a:buFont typeface="Arial" pitchFamily="34" charset="0"/>
              <a:buChar char="•"/>
            </a:pPr>
            <a:r>
              <a:rPr lang="en-AU" sz="3200" dirty="0">
                <a:ea typeface="ＭＳ Ｐゴシック" pitchFamily="34" charset="-128"/>
              </a:rPr>
              <a:t> </a:t>
            </a:r>
            <a:r>
              <a:rPr lang="en-AU" dirty="0">
                <a:ea typeface="ＭＳ Ｐゴシック" pitchFamily="34" charset="-128"/>
              </a:rPr>
              <a:t>Greenacre Public School – </a:t>
            </a:r>
            <a:r>
              <a:rPr lang="en-AU" dirty="0">
                <a:solidFill>
                  <a:srgbClr val="FFFF00"/>
                </a:solidFill>
                <a:ea typeface="ＭＳ Ｐゴシック" pitchFamily="34" charset="-128"/>
              </a:rPr>
              <a:t>Offer</a:t>
            </a:r>
          </a:p>
          <a:p>
            <a:endParaRPr lang="en-AU" dirty="0">
              <a:ea typeface="ＭＳ Ｐゴシック" pitchFamily="34" charset="-128"/>
            </a:endParaRPr>
          </a:p>
          <a:p>
            <a:pPr>
              <a:buFont typeface="Arial" pitchFamily="34" charset="0"/>
              <a:buChar char="•"/>
            </a:pPr>
            <a:r>
              <a:rPr lang="en-AU" sz="3200" dirty="0">
                <a:ea typeface="ＭＳ Ｐゴシック" pitchFamily="34" charset="-128"/>
              </a:rPr>
              <a:t> </a:t>
            </a:r>
            <a:r>
              <a:rPr lang="en-AU" dirty="0">
                <a:ea typeface="ＭＳ Ｐゴシック" pitchFamily="34" charset="-128"/>
              </a:rPr>
              <a:t>Picnic Point Public School – </a:t>
            </a:r>
            <a:r>
              <a:rPr lang="en-AU" dirty="0">
                <a:solidFill>
                  <a:srgbClr val="FFFF00"/>
                </a:solidFill>
                <a:ea typeface="ＭＳ Ｐゴシック" pitchFamily="34" charset="-128"/>
              </a:rPr>
              <a:t>Not applicable</a:t>
            </a:r>
          </a:p>
        </p:txBody>
      </p:sp>
    </p:spTree>
    <p:extLst>
      <p:ext uri="{BB962C8B-B14F-4D97-AF65-F5344CB8AC3E}">
        <p14:creationId xmlns:p14="http://schemas.microsoft.com/office/powerpoint/2010/main" val="294375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AU" sz="4400" dirty="0">
                <a:ea typeface="ＭＳ Ｐゴシック" pitchFamily="34" charset="-128"/>
              </a:rPr>
              <a:t>Change of choice</a:t>
            </a:r>
          </a:p>
        </p:txBody>
      </p:sp>
      <p:sp>
        <p:nvSpPr>
          <p:cNvPr id="27651" name="Content Placeholder 2"/>
          <p:cNvSpPr>
            <a:spLocks noGrp="1"/>
          </p:cNvSpPr>
          <p:nvPr>
            <p:ph idx="4294967295"/>
          </p:nvPr>
        </p:nvSpPr>
        <p:spPr bwMode="auto">
          <a:xfrm>
            <a:off x="822329" y="1117602"/>
            <a:ext cx="8321675"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90000"/>
              </a:lnSpc>
            </a:pPr>
            <a:r>
              <a:rPr lang="en-US" sz="1600" dirty="0">
                <a:solidFill>
                  <a:schemeClr val="bg1"/>
                </a:solidFill>
              </a:rPr>
              <a:t>Before</a:t>
            </a:r>
            <a:r>
              <a:rPr lang="en-US" sz="1600" b="1" dirty="0">
                <a:solidFill>
                  <a:srgbClr val="FFFF00"/>
                </a:solidFill>
                <a:ea typeface="ＭＳ Ｐゴシック" pitchFamily="34" charset="-128"/>
              </a:rPr>
              <a:t> Friday 7</a:t>
            </a:r>
            <a:r>
              <a:rPr lang="en-US" sz="1600" b="1" dirty="0" smtClean="0">
                <a:solidFill>
                  <a:srgbClr val="FFFF00"/>
                </a:solidFill>
                <a:ea typeface="ＭＳ Ｐゴシック" pitchFamily="34" charset="-128"/>
              </a:rPr>
              <a:t> </a:t>
            </a:r>
            <a:r>
              <a:rPr lang="en-US" sz="1600" b="1" dirty="0">
                <a:solidFill>
                  <a:srgbClr val="FFFF00"/>
                </a:solidFill>
                <a:ea typeface="ＭＳ Ｐゴシック" pitchFamily="34" charset="-128"/>
              </a:rPr>
              <a:t>August </a:t>
            </a:r>
            <a:r>
              <a:rPr lang="en-US" sz="1600" b="1" dirty="0" smtClean="0">
                <a:solidFill>
                  <a:srgbClr val="FFFF00"/>
                </a:solidFill>
                <a:ea typeface="ＭＳ Ｐゴシック" pitchFamily="34" charset="-128"/>
              </a:rPr>
              <a:t>2020 </a:t>
            </a:r>
            <a:r>
              <a:rPr lang="en-US" sz="1600" dirty="0">
                <a:solidFill>
                  <a:schemeClr val="bg1"/>
                </a:solidFill>
              </a:rPr>
              <a:t>for OC entry in </a:t>
            </a:r>
            <a:r>
              <a:rPr lang="en-US" sz="1600" dirty="0" smtClean="0">
                <a:solidFill>
                  <a:schemeClr val="bg1"/>
                </a:solidFill>
              </a:rPr>
              <a:t>2021</a:t>
            </a:r>
            <a:endParaRPr lang="en-US" sz="1600" dirty="0">
              <a:solidFill>
                <a:schemeClr val="bg1"/>
              </a:solidFill>
            </a:endParaRPr>
          </a:p>
          <a:p>
            <a:pPr eaLnBrk="1" hangingPunct="1">
              <a:lnSpc>
                <a:spcPct val="90000"/>
              </a:lnSpc>
            </a:pPr>
            <a:endParaRPr lang="en-US" sz="1600" dirty="0">
              <a:solidFill>
                <a:schemeClr val="bg1"/>
              </a:solidFill>
            </a:endParaRPr>
          </a:p>
          <a:p>
            <a:pPr marL="342900" indent="-342900" eaLnBrk="1" hangingPunct="1">
              <a:lnSpc>
                <a:spcPct val="90000"/>
              </a:lnSpc>
            </a:pPr>
            <a:r>
              <a:rPr lang="en-US" sz="1600" dirty="0">
                <a:solidFill>
                  <a:schemeClr val="bg1"/>
                </a:solidFill>
              </a:rPr>
              <a:t>All requests for a change of choice must be made in writing.</a:t>
            </a:r>
            <a:endParaRPr lang="en-AU" sz="1600" dirty="0">
              <a:solidFill>
                <a:schemeClr val="bg1"/>
              </a:solidFill>
              <a:ea typeface="ＭＳ Ｐゴシック" pitchFamily="34" charset="-128"/>
            </a:endParaRPr>
          </a:p>
          <a:p>
            <a:r>
              <a:rPr lang="en-AU" sz="1600" dirty="0">
                <a:solidFill>
                  <a:schemeClr val="bg1"/>
                </a:solidFill>
                <a:ea typeface="ＭＳ Ｐゴシック" pitchFamily="34" charset="-128"/>
              </a:rPr>
              <a:t>Requests made </a:t>
            </a:r>
            <a:r>
              <a:rPr lang="en-AU" sz="1600" dirty="0">
                <a:solidFill>
                  <a:schemeClr val="bg1"/>
                </a:solidFill>
              </a:rPr>
              <a:t>after this date</a:t>
            </a:r>
            <a:r>
              <a:rPr lang="en-AU" sz="1600" dirty="0">
                <a:solidFill>
                  <a:schemeClr val="bg1"/>
                </a:solidFill>
                <a:ea typeface="ＭＳ Ｐゴシック" pitchFamily="34" charset="-128"/>
              </a:rPr>
              <a:t>:</a:t>
            </a:r>
          </a:p>
          <a:p>
            <a:pPr marL="285750" lvl="1" indent="-285750">
              <a:buFont typeface="Arial" panose="020B0604020202020204" pitchFamily="34" charset="0"/>
              <a:buChar char="•"/>
            </a:pPr>
            <a:r>
              <a:rPr lang="en-AU" sz="1600" dirty="0">
                <a:solidFill>
                  <a:schemeClr val="bg1"/>
                </a:solidFill>
                <a:ea typeface="ＭＳ Ｐゴシック" pitchFamily="34" charset="-128"/>
              </a:rPr>
              <a:t>require details and evidence of the extenuating circumstances</a:t>
            </a:r>
          </a:p>
          <a:p>
            <a:pPr marL="285750" lvl="1" indent="-285750">
              <a:buFont typeface="Arial" panose="020B0604020202020204" pitchFamily="34" charset="0"/>
              <a:buChar char="•"/>
            </a:pPr>
            <a:r>
              <a:rPr lang="en-AU" sz="1600" dirty="0">
                <a:solidFill>
                  <a:schemeClr val="bg1"/>
                </a:solidFill>
                <a:ea typeface="ＭＳ Ｐゴシック" pitchFamily="34" charset="-128"/>
              </a:rPr>
              <a:t>require approval</a:t>
            </a:r>
          </a:p>
          <a:p>
            <a:pPr marL="285750" lvl="1" indent="-285750">
              <a:buFont typeface="Arial" panose="020B0604020202020204" pitchFamily="34" charset="0"/>
              <a:buChar char="•"/>
            </a:pPr>
            <a:r>
              <a:rPr lang="en-AU" sz="1600" dirty="0">
                <a:solidFill>
                  <a:schemeClr val="bg1"/>
                </a:solidFill>
                <a:ea typeface="ＭＳ Ｐゴシック" pitchFamily="34" charset="-128"/>
              </a:rPr>
              <a:t>may be considered as an appeal.</a:t>
            </a:r>
          </a:p>
          <a:p>
            <a:r>
              <a:rPr lang="en-AU" sz="1600" b="1" dirty="0">
                <a:solidFill>
                  <a:srgbClr val="FFFF00"/>
                </a:solidFill>
                <a:ea typeface="ＭＳ Ｐゴシック" pitchFamily="34" charset="-128"/>
              </a:rPr>
              <a:t>Changes cannot normally be made after placement outcomes are released. </a:t>
            </a:r>
          </a:p>
          <a:p>
            <a:r>
              <a:rPr lang="en-AU" sz="1600" b="1" dirty="0">
                <a:solidFill>
                  <a:srgbClr val="FFFF00"/>
                </a:solidFill>
                <a:ea typeface="ＭＳ Ｐゴシック" pitchFamily="34" charset="-128"/>
              </a:rPr>
              <a:t>Choices cannot be added or changed on the grounds that the students did not qualify for their original choices.</a:t>
            </a: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386751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Criteria for entry</a:t>
            </a:r>
          </a:p>
        </p:txBody>
      </p:sp>
      <p:sp>
        <p:nvSpPr>
          <p:cNvPr id="25602" name="Content Placeholder 2"/>
          <p:cNvSpPr>
            <a:spLocks noGrp="1"/>
          </p:cNvSpPr>
          <p:nvPr>
            <p:ph idx="4294967295"/>
          </p:nvPr>
        </p:nvSpPr>
        <p:spPr bwMode="auto">
          <a:xfrm>
            <a:off x="347290" y="1117600"/>
            <a:ext cx="8185150" cy="3500438"/>
          </a:xfrm>
          <a:extLst/>
        </p:spPr>
        <p:txBody>
          <a:bodyPr vert="horz" wrap="square" lIns="91440" tIns="45720" rIns="91440" bIns="45720" numCol="1" anchor="t" anchorCtr="0" compatLnSpc="1">
            <a:prstTxWarp prst="textNoShape">
              <a:avLst/>
            </a:prstTxWarp>
            <a:normAutofit/>
          </a:bodyPr>
          <a:lstStyle/>
          <a:p>
            <a:pPr eaLnBrk="1" hangingPunct="1">
              <a:defRPr/>
            </a:pPr>
            <a:r>
              <a:rPr lang="en-AU" sz="2400" b="1" dirty="0">
                <a:solidFill>
                  <a:srgbClr val="FFFF00"/>
                </a:solidFill>
                <a:ea typeface="ＭＳ Ｐゴシック" pitchFamily="34" charset="-128"/>
              </a:rPr>
              <a:t>Academic merit </a:t>
            </a:r>
            <a:r>
              <a:rPr lang="en-AU" sz="2400" dirty="0">
                <a:solidFill>
                  <a:schemeClr val="bg1"/>
                </a:solidFill>
                <a:ea typeface="ＭＳ Ｐゴシック" pitchFamily="34" charset="-128"/>
              </a:rPr>
              <a:t>is determined mainly by the combination of:</a:t>
            </a:r>
          </a:p>
          <a:p>
            <a:pPr marL="342900" indent="-342900" eaLnBrk="1" hangingPunct="1">
              <a:buFont typeface="Arial" pitchFamily="34" charset="0"/>
              <a:buChar char="•"/>
              <a:defRPr/>
            </a:pPr>
            <a:r>
              <a:rPr lang="en-AU" sz="2400" dirty="0">
                <a:solidFill>
                  <a:schemeClr val="bg1"/>
                </a:solidFill>
                <a:ea typeface="ＭＳ Ｐゴシック" pitchFamily="34" charset="-128"/>
              </a:rPr>
              <a:t> School assessment scores (performance on school curriculum)</a:t>
            </a:r>
          </a:p>
          <a:p>
            <a:pPr eaLnBrk="1" hangingPunct="1">
              <a:defRPr/>
            </a:pPr>
            <a:endParaRPr lang="en-AU" sz="2400" dirty="0">
              <a:solidFill>
                <a:schemeClr val="bg1"/>
              </a:solidFill>
              <a:ea typeface="ＭＳ Ｐゴシック" pitchFamily="34" charset="-128"/>
            </a:endParaRPr>
          </a:p>
          <a:p>
            <a:pPr marL="342900" indent="-342900" eaLnBrk="1" hangingPunct="1">
              <a:buFont typeface="Arial" pitchFamily="34" charset="0"/>
              <a:buChar char="•"/>
              <a:defRPr/>
            </a:pPr>
            <a:r>
              <a:rPr lang="en-AU" sz="2400" dirty="0">
                <a:solidFill>
                  <a:schemeClr val="bg1"/>
                </a:solidFill>
                <a:ea typeface="ＭＳ Ｐゴシック" pitchFamily="34" charset="-128"/>
              </a:rPr>
              <a:t>S</a:t>
            </a:r>
            <a:r>
              <a:rPr lang="en-US" sz="2400" dirty="0">
                <a:solidFill>
                  <a:schemeClr val="bg1"/>
                </a:solidFill>
                <a:ea typeface="ＭＳ Ｐゴシック" pitchFamily="34" charset="-128"/>
              </a:rPr>
              <a:t>elective High School Placement Test</a:t>
            </a:r>
            <a:r>
              <a:rPr lang="en-AU" sz="2400" dirty="0">
                <a:solidFill>
                  <a:schemeClr val="bg1"/>
                </a:solidFill>
                <a:ea typeface="ＭＳ Ｐゴシック" pitchFamily="34" charset="-128"/>
              </a:rPr>
              <a:t> or Opportunity Class Placement Test scores (raw ability)</a:t>
            </a:r>
          </a:p>
          <a:p>
            <a:pPr eaLnBrk="1" hangingPunct="1">
              <a:defRPr/>
            </a:pPr>
            <a:endParaRPr lang="en-US" sz="3200" dirty="0">
              <a:ea typeface="ＭＳ Ｐゴシック" pitchFamily="34" charset="-128"/>
            </a:endParaRP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a:xfrm>
            <a:off x="395536" y="4749627"/>
            <a:ext cx="4320480"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160181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AU" sz="3200" dirty="0">
                <a:ea typeface="ＭＳ Ｐゴシック" pitchFamily="34" charset="-128"/>
              </a:rPr>
              <a:t/>
            </a:r>
            <a:br>
              <a:rPr lang="en-AU" sz="3200" dirty="0">
                <a:ea typeface="ＭＳ Ｐゴシック" pitchFamily="34" charset="-128"/>
              </a:rPr>
            </a:br>
            <a:endParaRPr lang="en-AU" sz="3200" dirty="0">
              <a:ea typeface="ＭＳ Ｐゴシック" pitchFamily="34" charset="-128"/>
            </a:endParaRPr>
          </a:p>
        </p:txBody>
      </p:sp>
      <p:sp>
        <p:nvSpPr>
          <p:cNvPr id="3" name="Content Placeholder 2"/>
          <p:cNvSpPr>
            <a:spLocks noGrp="1"/>
          </p:cNvSpPr>
          <p:nvPr>
            <p:ph idx="4294967295"/>
          </p:nvPr>
        </p:nvSpPr>
        <p:spPr>
          <a:xfrm>
            <a:off x="611560" y="1059582"/>
            <a:ext cx="8185150" cy="3703638"/>
          </a:xfrm>
        </p:spPr>
        <p:txBody>
          <a:bodyPr>
            <a:normAutofit fontScale="70000" lnSpcReduction="20000"/>
          </a:bodyPr>
          <a:lstStyle/>
          <a:p>
            <a:pPr marL="342900" indent="-342900">
              <a:buFont typeface="Arial" pitchFamily="34" charset="0"/>
              <a:buChar char="•"/>
              <a:defRPr/>
            </a:pPr>
            <a:endParaRPr lang="en-AU" sz="2800" dirty="0"/>
          </a:p>
          <a:p>
            <a:pPr marL="342900" indent="-342900">
              <a:buFont typeface="Arial" pitchFamily="34" charset="0"/>
              <a:buChar char="•"/>
              <a:defRPr/>
            </a:pPr>
            <a:r>
              <a:rPr lang="en-AU" sz="2800" dirty="0">
                <a:solidFill>
                  <a:schemeClr val="bg1"/>
                </a:solidFill>
              </a:rPr>
              <a:t>Schools are required to provide a score out of 100 for English and a score out of 100 for mathematics.</a:t>
            </a:r>
          </a:p>
          <a:p>
            <a:pPr marL="342900" indent="-342900">
              <a:buFont typeface="Arial" pitchFamily="34" charset="0"/>
              <a:buChar char="•"/>
              <a:defRPr/>
            </a:pPr>
            <a:endParaRPr lang="en-AU" sz="1050" dirty="0">
              <a:solidFill>
                <a:schemeClr val="bg1"/>
              </a:solidFill>
            </a:endParaRPr>
          </a:p>
          <a:p>
            <a:pPr marL="342900" indent="-342900">
              <a:buFont typeface="Arial" pitchFamily="34" charset="0"/>
              <a:buChar char="•"/>
              <a:defRPr/>
            </a:pPr>
            <a:r>
              <a:rPr lang="en-AU" sz="2800" dirty="0">
                <a:solidFill>
                  <a:schemeClr val="bg1"/>
                </a:solidFill>
              </a:rPr>
              <a:t>Schools must use their own assessment procedures to derive this score.</a:t>
            </a:r>
          </a:p>
          <a:p>
            <a:pPr marL="342900" indent="-342900">
              <a:buFont typeface="Arial" pitchFamily="34" charset="0"/>
              <a:buChar char="•"/>
              <a:defRPr/>
            </a:pPr>
            <a:endParaRPr lang="en-AU" sz="1050" dirty="0">
              <a:solidFill>
                <a:schemeClr val="bg1"/>
              </a:solidFill>
            </a:endParaRPr>
          </a:p>
          <a:p>
            <a:pPr marL="342900" indent="-342900">
              <a:buFont typeface="Arial" pitchFamily="34" charset="0"/>
              <a:buChar char="•"/>
              <a:defRPr/>
            </a:pPr>
            <a:r>
              <a:rPr lang="en-AU" sz="2800" dirty="0">
                <a:solidFill>
                  <a:schemeClr val="bg1"/>
                </a:solidFill>
              </a:rPr>
              <a:t>Schools are told to rank their candidature in order of merit showing the relative gaps between students.</a:t>
            </a:r>
          </a:p>
          <a:p>
            <a:pPr marL="342900" indent="-342900">
              <a:buFont typeface="Arial" pitchFamily="34" charset="0"/>
              <a:buChar char="•"/>
              <a:defRPr/>
            </a:pPr>
            <a:endParaRPr lang="en-AU" sz="1050" dirty="0">
              <a:solidFill>
                <a:schemeClr val="bg1"/>
              </a:solidFill>
            </a:endParaRPr>
          </a:p>
          <a:p>
            <a:pPr marL="342900" indent="-342900">
              <a:buFont typeface="Arial" pitchFamily="34" charset="0"/>
              <a:buChar char="•"/>
              <a:defRPr/>
            </a:pPr>
            <a:r>
              <a:rPr lang="en-AU" sz="2800" dirty="0">
                <a:solidFill>
                  <a:schemeClr val="bg1"/>
                </a:solidFill>
              </a:rPr>
              <a:t>School scores are</a:t>
            </a:r>
            <a:r>
              <a:rPr lang="en-AU" sz="2800" dirty="0"/>
              <a:t> </a:t>
            </a:r>
            <a:r>
              <a:rPr lang="en-AU" sz="2800" b="1" dirty="0">
                <a:solidFill>
                  <a:srgbClr val="FFFF00"/>
                </a:solidFill>
              </a:rPr>
              <a:t>scaled</a:t>
            </a:r>
            <a:r>
              <a:rPr lang="en-AU" sz="2800" dirty="0"/>
              <a:t> </a:t>
            </a:r>
            <a:r>
              <a:rPr lang="en-AU" sz="2800" dirty="0">
                <a:solidFill>
                  <a:schemeClr val="bg1"/>
                </a:solidFill>
              </a:rPr>
              <a:t>to make them comparable across the state. </a:t>
            </a:r>
          </a:p>
          <a:p>
            <a:pPr>
              <a:defRPr/>
            </a:pPr>
            <a:endParaRPr lang="en-AU" dirty="0"/>
          </a:p>
          <a:p>
            <a:pPr>
              <a:defRPr/>
            </a:pPr>
            <a:endParaRPr lang="en-AU" dirty="0"/>
          </a:p>
        </p:txBody>
      </p:sp>
      <p:sp>
        <p:nvSpPr>
          <p:cNvPr id="4" name="Rectangle 3"/>
          <p:cNvSpPr/>
          <p:nvPr/>
        </p:nvSpPr>
        <p:spPr>
          <a:xfrm>
            <a:off x="414755" y="195488"/>
            <a:ext cx="8261707" cy="800219"/>
          </a:xfrm>
          <a:prstGeom prst="rect">
            <a:avLst/>
          </a:prstGeom>
        </p:spPr>
        <p:txBody>
          <a:bodyPr wrap="square">
            <a:spAutoFit/>
          </a:bodyPr>
          <a:lstStyle/>
          <a:p>
            <a:r>
              <a:rPr lang="en-AU" sz="2800" cap="all" dirty="0">
                <a:solidFill>
                  <a:prstClr val="white"/>
                </a:solidFill>
                <a:latin typeface="Montserrat"/>
                <a:ea typeface="ＭＳ Ｐゴシック" pitchFamily="34" charset="-128"/>
                <a:cs typeface="+mj-cs"/>
              </a:rPr>
              <a:t>School assessment scores (Talented)</a:t>
            </a:r>
            <a:r>
              <a:rPr lang="en-AU" sz="3200" cap="all" dirty="0">
                <a:solidFill>
                  <a:prstClr val="white"/>
                </a:solidFill>
                <a:latin typeface="Montserrat"/>
                <a:ea typeface="ＭＳ Ｐゴシック" pitchFamily="34" charset="-128"/>
                <a:cs typeface="+mj-cs"/>
              </a:rPr>
              <a:t/>
            </a:r>
            <a:br>
              <a:rPr lang="en-AU" sz="3200" cap="all" dirty="0">
                <a:solidFill>
                  <a:prstClr val="white"/>
                </a:solidFill>
                <a:latin typeface="Montserrat"/>
                <a:ea typeface="ＭＳ Ｐゴシック" pitchFamily="34" charset="-128"/>
                <a:cs typeface="+mj-cs"/>
              </a:rPr>
            </a:br>
            <a:endParaRPr lang="en-AU" dirty="0"/>
          </a:p>
        </p:txBody>
      </p:sp>
      <p:sp>
        <p:nvSpPr>
          <p:cNvPr id="2" name="Date Placeholder 1"/>
          <p:cNvSpPr>
            <a:spLocks noGrp="1"/>
          </p:cNvSpPr>
          <p:nvPr>
            <p:ph type="dt" sz="half" idx="10"/>
          </p:nvPr>
        </p:nvSpPr>
        <p:spPr/>
        <p:txBody>
          <a:bodyPr/>
          <a:lstStyle/>
          <a:p>
            <a:r>
              <a:rPr lang="en-AU" dirty="0"/>
              <a:t>October 2017</a:t>
            </a:r>
          </a:p>
        </p:txBody>
      </p:sp>
      <p:sp>
        <p:nvSpPr>
          <p:cNvPr id="5" name="Footer Placeholder 4"/>
          <p:cNvSpPr>
            <a:spLocks noGrp="1"/>
          </p:cNvSpPr>
          <p:nvPr>
            <p:ph type="ftr" sz="quarter" idx="11"/>
          </p:nvPr>
        </p:nvSpPr>
        <p:spPr>
          <a:xfrm>
            <a:off x="395536" y="4749627"/>
            <a:ext cx="3888432"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91942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Opportunity class placement</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3960440" cy="273844"/>
          </a:xfrm>
        </p:spPr>
        <p:txBody>
          <a:bodyPr/>
          <a:lstStyle/>
          <a:p>
            <a:r>
              <a:rPr lang="en-AU" dirty="0"/>
              <a:t>© NSW Department of Education | Opportunity class and selective high school placement</a:t>
            </a:r>
          </a:p>
        </p:txBody>
      </p:sp>
      <p:sp>
        <p:nvSpPr>
          <p:cNvPr id="8" name="TextBox 7"/>
          <p:cNvSpPr txBox="1"/>
          <p:nvPr/>
        </p:nvSpPr>
        <p:spPr>
          <a:xfrm>
            <a:off x="539552" y="1491630"/>
            <a:ext cx="3312368" cy="1938992"/>
          </a:xfrm>
          <a:prstGeom prst="rect">
            <a:avLst/>
          </a:prstGeom>
          <a:noFill/>
        </p:spPr>
        <p:txBody>
          <a:bodyPr wrap="square">
            <a:spAutoFit/>
          </a:bodyPr>
          <a:lstStyle/>
          <a:p>
            <a:pPr>
              <a:defRPr/>
            </a:pPr>
            <a:r>
              <a:rPr lang="en-AU" sz="2400" dirty="0">
                <a:solidFill>
                  <a:schemeClr val="bg1"/>
                </a:solidFill>
              </a:rPr>
              <a:t>Students sit the test that includes:</a:t>
            </a:r>
          </a:p>
          <a:p>
            <a:pPr marL="285750" indent="-285750">
              <a:buFont typeface="Arial" pitchFamily="34" charset="0"/>
              <a:buChar char="•"/>
              <a:defRPr/>
            </a:pPr>
            <a:r>
              <a:rPr lang="en-AU" sz="2400" dirty="0">
                <a:solidFill>
                  <a:schemeClr val="bg1"/>
                </a:solidFill>
              </a:rPr>
              <a:t>Reading</a:t>
            </a:r>
          </a:p>
          <a:p>
            <a:pPr marL="285750" indent="-285750">
              <a:buFont typeface="Arial" pitchFamily="34" charset="0"/>
              <a:buChar char="•"/>
              <a:defRPr/>
            </a:pPr>
            <a:r>
              <a:rPr lang="en-AU" sz="2400" dirty="0">
                <a:solidFill>
                  <a:schemeClr val="bg1"/>
                </a:solidFill>
              </a:rPr>
              <a:t>Mathematics</a:t>
            </a:r>
          </a:p>
          <a:p>
            <a:pPr marL="285750" indent="-285750">
              <a:buFont typeface="Arial" pitchFamily="34" charset="0"/>
              <a:buChar char="•"/>
              <a:defRPr/>
            </a:pPr>
            <a:r>
              <a:rPr lang="en-AU" sz="2400" dirty="0">
                <a:solidFill>
                  <a:schemeClr val="bg1"/>
                </a:solidFill>
              </a:rPr>
              <a:t>General Ability</a:t>
            </a:r>
          </a:p>
        </p:txBody>
      </p:sp>
      <p:sp>
        <p:nvSpPr>
          <p:cNvPr id="9" name="TextBox 8"/>
          <p:cNvSpPr txBox="1"/>
          <p:nvPr/>
        </p:nvSpPr>
        <p:spPr>
          <a:xfrm>
            <a:off x="4572001" y="1275607"/>
            <a:ext cx="3456384" cy="2554545"/>
          </a:xfrm>
          <a:prstGeom prst="rect">
            <a:avLst/>
          </a:prstGeom>
          <a:noFill/>
        </p:spPr>
        <p:txBody>
          <a:bodyPr wrap="square">
            <a:spAutoFit/>
          </a:bodyPr>
          <a:lstStyle/>
          <a:p>
            <a:pPr>
              <a:defRPr/>
            </a:pPr>
            <a:r>
              <a:rPr lang="en-AU" sz="2000" dirty="0">
                <a:solidFill>
                  <a:schemeClr val="bg1"/>
                </a:solidFill>
              </a:rPr>
              <a:t>Tests:</a:t>
            </a:r>
          </a:p>
          <a:p>
            <a:pPr marL="285750" indent="-285750">
              <a:buFont typeface="Arial" pitchFamily="34" charset="0"/>
              <a:buChar char="•"/>
              <a:defRPr/>
            </a:pPr>
            <a:r>
              <a:rPr lang="en-AU" sz="2000" dirty="0">
                <a:solidFill>
                  <a:schemeClr val="bg1"/>
                </a:solidFill>
              </a:rPr>
              <a:t>Written by ACER</a:t>
            </a:r>
          </a:p>
          <a:p>
            <a:pPr marL="285750" indent="-285750">
              <a:buFont typeface="Arial" pitchFamily="34" charset="0"/>
              <a:buChar char="•"/>
              <a:defRPr/>
            </a:pPr>
            <a:r>
              <a:rPr lang="en-AU" sz="2000" dirty="0">
                <a:solidFill>
                  <a:schemeClr val="bg1"/>
                </a:solidFill>
              </a:rPr>
              <a:t>Two x 30 mins tests</a:t>
            </a:r>
          </a:p>
          <a:p>
            <a:pPr marL="285750" indent="-285750">
              <a:buFont typeface="Arial" pitchFamily="34" charset="0"/>
              <a:buChar char="•"/>
              <a:defRPr/>
            </a:pPr>
            <a:r>
              <a:rPr lang="en-AU" sz="2000" dirty="0">
                <a:solidFill>
                  <a:schemeClr val="bg1"/>
                </a:solidFill>
              </a:rPr>
              <a:t>35 questions in each test with mixed English, mathematics and general ability multiple-choice questions</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292071"/>
            <a:ext cx="3386256" cy="299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758" y="1292071"/>
            <a:ext cx="3386256" cy="299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42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AIMs</a:t>
            </a:r>
            <a:endParaRPr lang="en-AU" dirty="0">
              <a:latin typeface="+mn-lt"/>
            </a:endParaRPr>
          </a:p>
        </p:txBody>
      </p:sp>
      <p:sp>
        <p:nvSpPr>
          <p:cNvPr id="4" name="Date Placeholder 3"/>
          <p:cNvSpPr>
            <a:spLocks noGrp="1"/>
          </p:cNvSpPr>
          <p:nvPr>
            <p:ph type="dt" sz="half" idx="10"/>
          </p:nvPr>
        </p:nvSpPr>
        <p:spPr/>
        <p:txBody>
          <a:bodyPr/>
          <a:lstStyle/>
          <a:p>
            <a:r>
              <a:rPr lang="en-AU" dirty="0"/>
              <a:t>October 2017</a:t>
            </a:r>
          </a:p>
        </p:txBody>
      </p:sp>
      <p:sp>
        <p:nvSpPr>
          <p:cNvPr id="5" name="Footer Placeholder 4"/>
          <p:cNvSpPr>
            <a:spLocks noGrp="1"/>
          </p:cNvSpPr>
          <p:nvPr>
            <p:ph type="ftr" sz="quarter" idx="11"/>
          </p:nvPr>
        </p:nvSpPr>
        <p:spPr>
          <a:xfrm>
            <a:off x="395537" y="4803997"/>
            <a:ext cx="3972836" cy="339503"/>
          </a:xfrm>
        </p:spPr>
        <p:txBody>
          <a:bodyPr/>
          <a:lstStyle/>
          <a:p>
            <a:r>
              <a:rPr lang="en-AU"/>
              <a:t>© NSW Department of Education | Opportunity class and selective high school placement</a:t>
            </a:r>
            <a:endParaRPr lang="en-AU" dirty="0"/>
          </a:p>
        </p:txBody>
      </p:sp>
      <p:pic>
        <p:nvPicPr>
          <p:cNvPr id="1026" name="Picture 2" descr="C:\Users\johnAq\Desktop\Dept of Education\images\DoE_Corporate_PPT_2015_Page_08_Image_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898" y="1418036"/>
            <a:ext cx="24288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Aq\Desktop\Dept of Education\images\DoE_Corporate_PPT_2015_Page_08_Image_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19626"/>
            <a:ext cx="2438400" cy="17986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spect="1"/>
          </p:cNvSpPr>
          <p:nvPr/>
        </p:nvSpPr>
        <p:spPr>
          <a:xfrm>
            <a:off x="2833942" y="1418036"/>
            <a:ext cx="3487961"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AU" kern="0" dirty="0">
                <a:solidFill>
                  <a:schemeClr val="bg1"/>
                </a:solidFill>
                <a:latin typeface="Arial"/>
              </a:rPr>
              <a:t>Selective high schools cater for the </a:t>
            </a:r>
            <a:r>
              <a:rPr lang="en-AU" kern="0" dirty="0">
                <a:solidFill>
                  <a:srgbClr val="FFFF00"/>
                </a:solidFill>
                <a:latin typeface="Arial"/>
              </a:rPr>
              <a:t>academically gifted and talented student</a:t>
            </a:r>
            <a:r>
              <a:rPr lang="en-AU" kern="0" dirty="0">
                <a:solidFill>
                  <a:schemeClr val="bg1"/>
                </a:solidFill>
                <a:latin typeface="Arial"/>
              </a:rPr>
              <a:t> by providing </a:t>
            </a:r>
            <a:r>
              <a:rPr lang="en-AU" kern="0" dirty="0">
                <a:solidFill>
                  <a:srgbClr val="FFFF00"/>
                </a:solidFill>
                <a:latin typeface="Arial"/>
              </a:rPr>
              <a:t>intellectual stimulation</a:t>
            </a:r>
            <a:r>
              <a:rPr lang="en-AU" kern="0" dirty="0">
                <a:solidFill>
                  <a:schemeClr val="bg1"/>
                </a:solidFill>
                <a:latin typeface="Arial"/>
              </a:rPr>
              <a:t> through an </a:t>
            </a:r>
            <a:r>
              <a:rPr lang="en-AU" kern="0" dirty="0">
                <a:solidFill>
                  <a:srgbClr val="FFFF00"/>
                </a:solidFill>
                <a:latin typeface="Arial"/>
              </a:rPr>
              <a:t>educationally enriched</a:t>
            </a:r>
            <a:r>
              <a:rPr lang="en-AU" kern="0" dirty="0">
                <a:solidFill>
                  <a:schemeClr val="bg1"/>
                </a:solidFill>
                <a:latin typeface="Arial"/>
              </a:rPr>
              <a:t> environment.</a:t>
            </a:r>
            <a:endParaRPr lang="en-US" kern="0" dirty="0">
              <a:solidFill>
                <a:schemeClr val="bg1"/>
              </a:solidFill>
              <a:latin typeface="Arial"/>
            </a:endParaRPr>
          </a:p>
        </p:txBody>
      </p:sp>
      <p:sp>
        <p:nvSpPr>
          <p:cNvPr id="12" name="Oval 11"/>
          <p:cNvSpPr/>
          <p:nvPr/>
        </p:nvSpPr>
        <p:spPr>
          <a:xfrm>
            <a:off x="1182688" y="3569593"/>
            <a:ext cx="864096" cy="864096"/>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p:cNvGrpSpPr>
            <a:grpSpLocks noChangeAspect="1"/>
          </p:cNvGrpSpPr>
          <p:nvPr/>
        </p:nvGrpSpPr>
        <p:grpSpPr>
          <a:xfrm>
            <a:off x="1326736" y="3815992"/>
            <a:ext cx="576000" cy="371305"/>
            <a:chOff x="5503863" y="2646363"/>
            <a:chExt cx="576262" cy="371476"/>
          </a:xfrm>
          <a:solidFill>
            <a:schemeClr val="bg1"/>
          </a:solidFill>
        </p:grpSpPr>
        <p:sp>
          <p:nvSpPr>
            <p:cNvPr id="14"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8" name="Oval 17"/>
          <p:cNvSpPr/>
          <p:nvPr/>
        </p:nvSpPr>
        <p:spPr>
          <a:xfrm>
            <a:off x="4145868" y="3569593"/>
            <a:ext cx="864096" cy="864096"/>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7104284" y="3569593"/>
            <a:ext cx="864096" cy="864096"/>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1" name="Group 30"/>
          <p:cNvGrpSpPr/>
          <p:nvPr/>
        </p:nvGrpSpPr>
        <p:grpSpPr>
          <a:xfrm>
            <a:off x="7356803" y="3767760"/>
            <a:ext cx="359058" cy="510238"/>
            <a:chOff x="7416800" y="3700463"/>
            <a:chExt cx="422276" cy="600075"/>
          </a:xfrm>
        </p:grpSpPr>
        <p:sp>
          <p:nvSpPr>
            <p:cNvPr id="24"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7"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8"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30"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grpSp>
        <p:nvGrpSpPr>
          <p:cNvPr id="1043" name="Group 1042"/>
          <p:cNvGrpSpPr/>
          <p:nvPr/>
        </p:nvGrpSpPr>
        <p:grpSpPr>
          <a:xfrm>
            <a:off x="4277885" y="3727050"/>
            <a:ext cx="600075" cy="488951"/>
            <a:chOff x="4273550" y="3633788"/>
            <a:chExt cx="600075" cy="488951"/>
          </a:xfrm>
        </p:grpSpPr>
        <p:sp>
          <p:nvSpPr>
            <p:cNvPr id="1029"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0"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1"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2"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3"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4"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5"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6"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7"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38"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40"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41"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1042"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p:nvCxnSpPr>
        <p:spPr>
          <a:xfrm flipV="1">
            <a:off x="1614736" y="3218259"/>
            <a:ext cx="0" cy="351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577916" y="3218259"/>
            <a:ext cx="0" cy="3513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536333" y="3218259"/>
            <a:ext cx="2" cy="3513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8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000" kern="0" dirty="0">
                <a:solidFill>
                  <a:srgbClr val="FFFFFF"/>
                </a:solidFill>
                <a:ea typeface="MS PGothic" pitchFamily="34" charset="-128"/>
                <a:cs typeface="+mj-cs"/>
              </a:rPr>
              <a:t>What is the difference between school assessment scores and placement test scores?</a:t>
            </a:r>
            <a:endParaRPr lang="en-AU" sz="1800" dirty="0"/>
          </a:p>
        </p:txBody>
      </p:sp>
      <p:sp>
        <p:nvSpPr>
          <p:cNvPr id="3" name="Content Placeholder 2"/>
          <p:cNvSpPr>
            <a:spLocks noGrp="1"/>
          </p:cNvSpPr>
          <p:nvPr>
            <p:ph idx="4294967295"/>
          </p:nvPr>
        </p:nvSpPr>
        <p:spPr>
          <a:xfrm>
            <a:off x="635322" y="1514476"/>
            <a:ext cx="8185150" cy="3103563"/>
          </a:xfrm>
        </p:spPr>
        <p:txBody>
          <a:bodyPr>
            <a:normAutofit fontScale="92500" lnSpcReduction="10000"/>
          </a:bodyPr>
          <a:lstStyle/>
          <a:p>
            <a:pPr lvl="0">
              <a:lnSpc>
                <a:spcPct val="90000"/>
              </a:lnSpc>
              <a:defRPr/>
            </a:pPr>
            <a:r>
              <a:rPr lang="en-AU" altLang="en-US" sz="2800" kern="0" dirty="0">
                <a:solidFill>
                  <a:srgbClr val="FFFF00"/>
                </a:solidFill>
                <a:ea typeface="ＭＳ Ｐゴシック" pitchFamily="34" charset="-128"/>
                <a:cs typeface="+mn-cs"/>
              </a:rPr>
              <a:t>School assessment scores </a:t>
            </a:r>
            <a:r>
              <a:rPr lang="en-AU" altLang="en-US" sz="2800" kern="0" dirty="0">
                <a:solidFill>
                  <a:schemeClr val="bg1"/>
                </a:solidFill>
                <a:ea typeface="ＭＳ Ｐゴシック" pitchFamily="34" charset="-128"/>
                <a:cs typeface="+mn-cs"/>
              </a:rPr>
              <a:t>inform selection committees how well a student is performing on the school curriculum compared with other candidates from the same school.</a:t>
            </a:r>
          </a:p>
          <a:p>
            <a:pPr lvl="0">
              <a:lnSpc>
                <a:spcPct val="90000"/>
              </a:lnSpc>
              <a:defRPr/>
            </a:pPr>
            <a:r>
              <a:rPr lang="en-AU" altLang="en-US" sz="2800" kern="0" dirty="0">
                <a:solidFill>
                  <a:schemeClr val="bg1"/>
                </a:solidFill>
                <a:ea typeface="ＭＳ Ｐゴシック" pitchFamily="34" charset="-128"/>
                <a:cs typeface="+mn-cs"/>
              </a:rPr>
              <a:t> </a:t>
            </a:r>
          </a:p>
          <a:p>
            <a:pPr lvl="0">
              <a:lnSpc>
                <a:spcPct val="90000"/>
              </a:lnSpc>
              <a:defRPr/>
            </a:pPr>
            <a:r>
              <a:rPr lang="en-AU" altLang="en-US" sz="2800" kern="0" dirty="0">
                <a:solidFill>
                  <a:srgbClr val="FFFF00"/>
                </a:solidFill>
                <a:ea typeface="ＭＳ Ｐゴシック" pitchFamily="34" charset="-128"/>
                <a:cs typeface="+mn-cs"/>
              </a:rPr>
              <a:t>Placement test scores </a:t>
            </a:r>
            <a:r>
              <a:rPr lang="en-AU" altLang="en-US" sz="2800" kern="0" dirty="0">
                <a:solidFill>
                  <a:schemeClr val="bg1"/>
                </a:solidFill>
                <a:ea typeface="ＭＳ Ｐゴシック" pitchFamily="34" charset="-128"/>
                <a:cs typeface="+mn-cs"/>
              </a:rPr>
              <a:t>inform selection committees about the student’s potential compared with all other candidates state wide.</a:t>
            </a:r>
          </a:p>
          <a:p>
            <a:endParaRPr lang="en-AU" dirty="0"/>
          </a:p>
        </p:txBody>
      </p:sp>
      <p:sp>
        <p:nvSpPr>
          <p:cNvPr id="4" name="Date Placeholder 3"/>
          <p:cNvSpPr>
            <a:spLocks noGrp="1"/>
          </p:cNvSpPr>
          <p:nvPr>
            <p:ph type="dt" sz="half" idx="10"/>
          </p:nvPr>
        </p:nvSpPr>
        <p:spPr/>
        <p:txBody>
          <a:bodyPr/>
          <a:lstStyle/>
          <a:p>
            <a:r>
              <a:rPr lang="en-AU" dirty="0"/>
              <a:t>October 2017 </a:t>
            </a:r>
          </a:p>
        </p:txBody>
      </p:sp>
      <p:sp>
        <p:nvSpPr>
          <p:cNvPr id="5" name="Footer Placeholder 4"/>
          <p:cNvSpPr>
            <a:spLocks noGrp="1"/>
          </p:cNvSpPr>
          <p:nvPr>
            <p:ph type="ftr" sz="quarter" idx="11"/>
          </p:nvPr>
        </p:nvSpPr>
        <p:spPr>
          <a:xfrm>
            <a:off x="395536" y="4749627"/>
            <a:ext cx="3744416"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65350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Gifted and talented</a:t>
            </a:r>
          </a:p>
        </p:txBody>
      </p:sp>
      <p:sp>
        <p:nvSpPr>
          <p:cNvPr id="31746" name="Content Placeholder 2"/>
          <p:cNvSpPr>
            <a:spLocks noGrp="1"/>
          </p:cNvSpPr>
          <p:nvPr>
            <p:ph idx="4294967295"/>
          </p:nvPr>
        </p:nvSpPr>
        <p:spPr bwMode="auto">
          <a:xfrm>
            <a:off x="291424" y="1247554"/>
            <a:ext cx="4712624" cy="2980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AU" sz="2800" dirty="0">
                <a:solidFill>
                  <a:schemeClr val="bg1"/>
                </a:solidFill>
                <a:ea typeface="ＭＳ Ｐゴシック" pitchFamily="34" charset="-128"/>
              </a:rPr>
              <a:t>The combination of the school assessment scores and the placement test scores gives the selection committee a broader picture of the student.</a:t>
            </a:r>
          </a:p>
          <a:p>
            <a:pPr eaLnBrk="1" hangingPunct="1"/>
            <a:endParaRPr lang="en-US" dirty="0">
              <a:ea typeface="ＭＳ Ｐゴシック" pitchFamily="34" charset="-128"/>
            </a:endParaRPr>
          </a:p>
        </p:txBody>
      </p:sp>
      <p:pic>
        <p:nvPicPr>
          <p:cNvPr id="31747" name="Picture 4" descr="Pic-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233824"/>
            <a:ext cx="2369992" cy="331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3960440"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183739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AU" sz="2000" dirty="0">
                <a:ea typeface="ＭＳ Ｐゴシック" pitchFamily="34" charset="-128"/>
              </a:rPr>
              <a:t>Composition of the calculated placement score</a:t>
            </a:r>
            <a:endParaRPr lang="en-US" sz="2000" dirty="0">
              <a:ea typeface="ＭＳ Ｐゴシック" pitchFamily="34" charset="-128"/>
            </a:endParaRPr>
          </a:p>
        </p:txBody>
      </p:sp>
      <p:graphicFrame>
        <p:nvGraphicFramePr>
          <p:cNvPr id="4" name="Group 40"/>
          <p:cNvGraphicFramePr>
            <a:graphicFrameLocks/>
          </p:cNvGraphicFramePr>
          <p:nvPr>
            <p:extLst>
              <p:ext uri="{D42A27DB-BD31-4B8C-83A1-F6EECF244321}">
                <p14:modId xmlns:p14="http://schemas.microsoft.com/office/powerpoint/2010/main" val="2109246623"/>
              </p:ext>
            </p:extLst>
          </p:nvPr>
        </p:nvGraphicFramePr>
        <p:xfrm>
          <a:off x="414114" y="1131591"/>
          <a:ext cx="8303137" cy="3336354"/>
        </p:xfrm>
        <a:graphic>
          <a:graphicData uri="http://schemas.openxmlformats.org/drawingml/2006/table">
            <a:tbl>
              <a:tblPr>
                <a:tableStyleId>{284E427A-3D55-4303-BF80-6455036E1DE7}</a:tableStyleId>
              </a:tblPr>
              <a:tblGrid>
                <a:gridCol w="2815998">
                  <a:extLst>
                    <a:ext uri="{9D8B030D-6E8A-4147-A177-3AD203B41FA5}">
                      <a16:colId xmlns:a16="http://schemas.microsoft.com/office/drawing/2014/main" val="20000"/>
                    </a:ext>
                  </a:extLst>
                </a:gridCol>
                <a:gridCol w="1731943">
                  <a:extLst>
                    <a:ext uri="{9D8B030D-6E8A-4147-A177-3AD203B41FA5}">
                      <a16:colId xmlns:a16="http://schemas.microsoft.com/office/drawing/2014/main" val="20001"/>
                    </a:ext>
                  </a:extLst>
                </a:gridCol>
                <a:gridCol w="1681003">
                  <a:extLst>
                    <a:ext uri="{9D8B030D-6E8A-4147-A177-3AD203B41FA5}">
                      <a16:colId xmlns:a16="http://schemas.microsoft.com/office/drawing/2014/main" val="20002"/>
                    </a:ext>
                  </a:extLst>
                </a:gridCol>
                <a:gridCol w="2074193">
                  <a:extLst>
                    <a:ext uri="{9D8B030D-6E8A-4147-A177-3AD203B41FA5}">
                      <a16:colId xmlns:a16="http://schemas.microsoft.com/office/drawing/2014/main" val="20003"/>
                    </a:ext>
                  </a:extLst>
                </a:gridCol>
              </a:tblGrid>
              <a:tr h="5901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School</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Test</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Component</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extLst>
                  <a:ext uri="{0D108BD9-81ED-4DB2-BD59-A6C34878D82A}">
                    <a16:rowId xmlns:a16="http://schemas.microsoft.com/office/drawing/2014/main" val="10000"/>
                  </a:ext>
                </a:extLst>
              </a:tr>
              <a:tr h="936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English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Writing (SHS only)</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50</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50 </a:t>
                      </a:r>
                      <a:endParaRPr kumimoji="0" lang="en-AU" sz="2400" b="0" i="0" u="none" strike="noStrike" cap="none" normalizeH="0" baseline="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100</a:t>
                      </a:r>
                      <a:endParaRPr kumimoji="0" lang="en-AU" sz="2400" b="0" i="0" u="none" strike="noStrike" cap="none" normalizeH="0" baseline="0">
                        <a:ln>
                          <a:noFill/>
                        </a:ln>
                        <a:solidFill>
                          <a:schemeClr val="bg1"/>
                        </a:solidFill>
                        <a:effectLst/>
                        <a:latin typeface="Arial" charset="0"/>
                      </a:endParaRPr>
                    </a:p>
                  </a:txBody>
                  <a:tcPr marT="45721" marB="45721" horzOverflow="overflow"/>
                </a:tc>
                <a:extLst>
                  <a:ext uri="{0D108BD9-81ED-4DB2-BD59-A6C34878D82A}">
                    <a16:rowId xmlns:a16="http://schemas.microsoft.com/office/drawing/2014/main" val="10001"/>
                  </a:ext>
                </a:extLst>
              </a:tr>
              <a:tr h="494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Mathematics</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50</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50</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100</a:t>
                      </a:r>
                      <a:endParaRPr kumimoji="0" lang="en-AU" sz="2400" b="0" i="0" u="none" strike="noStrike" cap="none" normalizeH="0" baseline="0">
                        <a:ln>
                          <a:noFill/>
                        </a:ln>
                        <a:solidFill>
                          <a:schemeClr val="bg1"/>
                        </a:solidFill>
                        <a:effectLst/>
                        <a:latin typeface="Arial" charset="0"/>
                      </a:endParaRPr>
                    </a:p>
                  </a:txBody>
                  <a:tcPr marT="45721" marB="45721" horzOverflow="overflow"/>
                </a:tc>
                <a:extLst>
                  <a:ext uri="{0D108BD9-81ED-4DB2-BD59-A6C34878D82A}">
                    <a16:rowId xmlns:a16="http://schemas.microsoft.com/office/drawing/2014/main" val="10002"/>
                  </a:ext>
                </a:extLst>
              </a:tr>
              <a:tr h="494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General ability</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N/A</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100</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100</a:t>
                      </a:r>
                      <a:endParaRPr kumimoji="0" lang="en-AU" sz="2400" b="0" i="0" u="none" strike="noStrike" cap="none" normalizeH="0" baseline="0">
                        <a:ln>
                          <a:noFill/>
                        </a:ln>
                        <a:solidFill>
                          <a:schemeClr val="bg1"/>
                        </a:solidFill>
                        <a:effectLst/>
                        <a:latin typeface="Arial" charset="0"/>
                      </a:endParaRPr>
                    </a:p>
                  </a:txBody>
                  <a:tcPr marT="45721" marB="45721" horzOverflow="overflow"/>
                </a:tc>
                <a:extLst>
                  <a:ext uri="{0D108BD9-81ED-4DB2-BD59-A6C34878D82A}">
                    <a16:rowId xmlns:a16="http://schemas.microsoft.com/office/drawing/2014/main" val="10003"/>
                  </a:ext>
                </a:extLst>
              </a:tr>
              <a:tr h="494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Placement score</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300</a:t>
                      </a:r>
                      <a:endParaRPr kumimoji="0" lang="en-AU" sz="2400" b="0" i="0" u="none" strike="noStrike" cap="none" normalizeH="0" baseline="0" dirty="0">
                        <a:ln>
                          <a:noFill/>
                        </a:ln>
                        <a:solidFill>
                          <a:schemeClr val="bg1"/>
                        </a:solidFill>
                        <a:effectLst/>
                        <a:latin typeface="Arial" charset="0"/>
                      </a:endParaRPr>
                    </a:p>
                  </a:txBody>
                  <a:tcPr marT="45721" marB="45721" horzOverflow="overflow"/>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a:xfrm>
            <a:off x="395536" y="4749627"/>
            <a:ext cx="4608512"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2818306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6"/>
          <p:cNvSpPr>
            <a:spLocks noChangeArrowheads="1"/>
          </p:cNvSpPr>
          <p:nvPr/>
        </p:nvSpPr>
        <p:spPr bwMode="auto">
          <a:xfrm>
            <a:off x="2916238" y="789386"/>
            <a:ext cx="3816350" cy="1619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394A59"/>
              </a:solidFill>
              <a:ea typeface="ＭＳ Ｐゴシック" pitchFamily="34" charset="-128"/>
            </a:endParaRPr>
          </a:p>
        </p:txBody>
      </p:sp>
      <p:pic>
        <p:nvPicPr>
          <p:cNvPr id="276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25" y="219811"/>
            <a:ext cx="8870950" cy="458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Line 3"/>
          <p:cNvSpPr>
            <a:spLocks noChangeShapeType="1"/>
          </p:cNvSpPr>
          <p:nvPr/>
        </p:nvSpPr>
        <p:spPr bwMode="auto">
          <a:xfrm flipV="1">
            <a:off x="3178175" y="1221582"/>
            <a:ext cx="0" cy="2883694"/>
          </a:xfrm>
          <a:prstGeom prst="line">
            <a:avLst/>
          </a:prstGeom>
          <a:noFill/>
          <a:ln w="38100" cap="rnd">
            <a:solidFill>
              <a:srgbClr val="FF00FF"/>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srgbClr val="394A59"/>
              </a:solidFill>
              <a:ea typeface="ＭＳ Ｐゴシック" pitchFamily="34" charset="-128"/>
            </a:endParaRPr>
          </a:p>
        </p:txBody>
      </p:sp>
      <p:sp>
        <p:nvSpPr>
          <p:cNvPr id="6" name="Line 4"/>
          <p:cNvSpPr>
            <a:spLocks noChangeShapeType="1"/>
          </p:cNvSpPr>
          <p:nvPr/>
        </p:nvSpPr>
        <p:spPr bwMode="auto">
          <a:xfrm flipV="1">
            <a:off x="3132138" y="2787257"/>
            <a:ext cx="4248150" cy="2381"/>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srgbClr val="394A59"/>
              </a:solidFill>
              <a:ea typeface="ＭＳ Ｐゴシック" pitchFamily="34" charset="-128"/>
            </a:endParaRPr>
          </a:p>
        </p:txBody>
      </p:sp>
      <p:sp>
        <p:nvSpPr>
          <p:cNvPr id="27654" name="Line 5"/>
          <p:cNvSpPr>
            <a:spLocks noChangeShapeType="1"/>
          </p:cNvSpPr>
          <p:nvPr/>
        </p:nvSpPr>
        <p:spPr bwMode="auto">
          <a:xfrm flipV="1">
            <a:off x="4951413" y="2571752"/>
            <a:ext cx="0" cy="1533525"/>
          </a:xfrm>
          <a:prstGeom prst="line">
            <a:avLst/>
          </a:prstGeom>
          <a:noFill/>
          <a:ln w="38100" cap="rnd">
            <a:solidFill>
              <a:srgbClr val="0000FF"/>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srgbClr val="394A59"/>
              </a:solidFill>
              <a:ea typeface="ＭＳ Ｐゴシック" pitchFamily="34" charset="-128"/>
            </a:endParaRPr>
          </a:p>
        </p:txBody>
      </p:sp>
      <p:sp>
        <p:nvSpPr>
          <p:cNvPr id="8" name="Line 6"/>
          <p:cNvSpPr>
            <a:spLocks noChangeShapeType="1"/>
          </p:cNvSpPr>
          <p:nvPr/>
        </p:nvSpPr>
        <p:spPr bwMode="auto">
          <a:xfrm>
            <a:off x="4951420" y="3057525"/>
            <a:ext cx="2376487"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srgbClr val="394A59"/>
              </a:solidFill>
              <a:ea typeface="ＭＳ Ｐゴシック" pitchFamily="34" charset="-128"/>
            </a:endParaRP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a:xfrm>
            <a:off x="395536" y="4749627"/>
            <a:ext cx="4176464"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2053504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AU" dirty="0"/>
              <a:t>What types of items are in the Selective High School Placement Test?</a:t>
            </a:r>
          </a:p>
        </p:txBody>
      </p:sp>
      <p:sp>
        <p:nvSpPr>
          <p:cNvPr id="7" name="Title 6"/>
          <p:cNvSpPr>
            <a:spLocks noGrp="1"/>
          </p:cNvSpPr>
          <p:nvPr>
            <p:ph type="title"/>
          </p:nvPr>
        </p:nvSpPr>
        <p:spPr/>
        <p:txBody>
          <a:bodyPr/>
          <a:lstStyle/>
          <a:p>
            <a:r>
              <a:rPr lang="en-AU" dirty="0"/>
              <a:t>Test items</a:t>
            </a:r>
          </a:p>
        </p:txBody>
      </p:sp>
      <p:sp>
        <p:nvSpPr>
          <p:cNvPr id="4" name="Date Placeholder 3"/>
          <p:cNvSpPr>
            <a:spLocks noGrp="1"/>
          </p:cNvSpPr>
          <p:nvPr>
            <p:ph type="dt" sz="half" idx="10"/>
          </p:nvPr>
        </p:nvSpPr>
        <p:spPr/>
        <p:txBody>
          <a:bodyPr/>
          <a:lstStyle/>
          <a:p>
            <a:r>
              <a:rPr lang="en-AU" dirty="0"/>
              <a:t>October 2017</a:t>
            </a:r>
          </a:p>
        </p:txBody>
      </p:sp>
      <p:sp>
        <p:nvSpPr>
          <p:cNvPr id="5" name="Footer Placeholder 4"/>
          <p:cNvSpPr>
            <a:spLocks noGrp="1"/>
          </p:cNvSpPr>
          <p:nvPr>
            <p:ph type="ftr" sz="quarter" idx="11"/>
          </p:nvPr>
        </p:nvSpPr>
        <p:spPr>
          <a:xfrm>
            <a:off x="395536" y="4749627"/>
            <a:ext cx="4176464" cy="273844"/>
          </a:xfrm>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110697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a:t>
            </a:r>
            <a:r>
              <a:rPr lang="en-AU" dirty="0" err="1"/>
              <a:t>oc</a:t>
            </a:r>
            <a:r>
              <a:rPr lang="en-AU" dirty="0"/>
              <a:t> </a:t>
            </a:r>
            <a:r>
              <a:rPr lang="en-AU" dirty="0" err="1"/>
              <a:t>english</a:t>
            </a:r>
            <a:r>
              <a:rPr lang="en-AU" dirty="0"/>
              <a:t> test item</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4392488" cy="273844"/>
          </a:xfrm>
        </p:spPr>
        <p:txBody>
          <a:bodyPr/>
          <a:lstStyle/>
          <a:p>
            <a:r>
              <a:rPr lang="en-AU" dirty="0"/>
              <a:t>© NSW Department of Education | Opportunity class and selective high school placement</a:t>
            </a:r>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3568" y="1055389"/>
            <a:ext cx="4304417" cy="3694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8" name="Straight Arrow Connector 7"/>
          <p:cNvCxnSpPr/>
          <p:nvPr/>
        </p:nvCxnSpPr>
        <p:spPr>
          <a:xfrm rot="10800000">
            <a:off x="3505200" y="4299942"/>
            <a:ext cx="1428750" cy="1588"/>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23959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a:t>
            </a:r>
            <a:r>
              <a:rPr lang="en-AU" dirty="0" err="1"/>
              <a:t>oc</a:t>
            </a:r>
            <a:r>
              <a:rPr lang="en-AU" dirty="0"/>
              <a:t> general ability test item</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4464496" cy="273844"/>
          </a:xfrm>
        </p:spPr>
        <p:txBody>
          <a:bodyPr/>
          <a:lstStyle/>
          <a:p>
            <a:r>
              <a:rPr lang="en-AU"/>
              <a:t>© NSW Department of Education | Opportunity class and selective high school placement</a:t>
            </a:r>
            <a:endParaRPr lang="en-AU"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756" y="1275606"/>
            <a:ext cx="8185150" cy="31013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0800000">
            <a:off x="5868144" y="2931790"/>
            <a:ext cx="142875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0946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Sample </a:t>
            </a:r>
            <a:r>
              <a:rPr lang="en-AU" dirty="0" err="1"/>
              <a:t>oc</a:t>
            </a:r>
            <a:r>
              <a:rPr lang="en-AU" dirty="0"/>
              <a:t> mathematics test item</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4464496" cy="273844"/>
          </a:xfrm>
        </p:spPr>
        <p:txBody>
          <a:bodyPr/>
          <a:lstStyle/>
          <a:p>
            <a:r>
              <a:rPr lang="en-AU" dirty="0"/>
              <a:t>© NSW Department of Education | Opportunity class and selective high school placement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3568" y="1203598"/>
            <a:ext cx="5219272" cy="3286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0800000">
            <a:off x="1703092" y="3939902"/>
            <a:ext cx="1428750" cy="1588"/>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176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Preparation</a:t>
            </a:r>
          </a:p>
        </p:txBody>
      </p:sp>
      <p:sp>
        <p:nvSpPr>
          <p:cNvPr id="46083" name="Rectangle 3"/>
          <p:cNvSpPr>
            <a:spLocks noGrp="1" noChangeArrowheads="1"/>
          </p:cNvSpPr>
          <p:nvPr>
            <p:ph idx="4294967295"/>
          </p:nvPr>
        </p:nvSpPr>
        <p:spPr bwMode="auto">
          <a:xfrm>
            <a:off x="0" y="987574"/>
            <a:ext cx="8185150" cy="30489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539750" lvl="1" indent="-250825" eaLnBrk="1" hangingPunct="1">
              <a:buFont typeface="Arial" pitchFamily="34" charset="0"/>
              <a:buChar char="•"/>
            </a:pPr>
            <a:r>
              <a:rPr lang="en-US" sz="3200" b="1" dirty="0">
                <a:solidFill>
                  <a:srgbClr val="FFFF00"/>
                </a:solidFill>
                <a:ea typeface="ＭＳ Ｐゴシック" pitchFamily="34" charset="-128"/>
              </a:rPr>
              <a:t>Test technique </a:t>
            </a:r>
            <a:r>
              <a:rPr lang="en-US" sz="3200" dirty="0">
                <a:solidFill>
                  <a:schemeClr val="bg1"/>
                </a:solidFill>
                <a:ea typeface="ＭＳ Ｐゴシック" pitchFamily="34" charset="-128"/>
              </a:rPr>
              <a:t>- speed and type of questions, no marks deducted if wrong</a:t>
            </a:r>
          </a:p>
          <a:p>
            <a:pPr marL="539750" lvl="1" indent="-250825" eaLnBrk="1" hangingPunct="1">
              <a:buFont typeface="Arial" pitchFamily="34" charset="0"/>
              <a:buChar char="•"/>
            </a:pPr>
            <a:r>
              <a:rPr lang="en-US" sz="3200" b="1" dirty="0">
                <a:solidFill>
                  <a:srgbClr val="FFFF00"/>
                </a:solidFill>
                <a:ea typeface="ＭＳ Ｐゴシック" pitchFamily="34" charset="-128"/>
              </a:rPr>
              <a:t>Sample papers </a:t>
            </a:r>
            <a:r>
              <a:rPr lang="en-US" sz="3200" dirty="0">
                <a:solidFill>
                  <a:schemeClr val="bg1"/>
                </a:solidFill>
                <a:ea typeface="ＭＳ Ｐゴシック" pitchFamily="34" charset="-128"/>
              </a:rPr>
              <a:t>- on the Unit’s website, not a prediction of success</a:t>
            </a:r>
          </a:p>
          <a:p>
            <a:pPr marL="539750" lvl="1" indent="-250825" eaLnBrk="1" hangingPunct="1">
              <a:buFont typeface="Arial" pitchFamily="34" charset="0"/>
              <a:buChar char="•"/>
            </a:pPr>
            <a:r>
              <a:rPr lang="en-US" sz="3200" b="1" dirty="0">
                <a:solidFill>
                  <a:srgbClr val="FFFF00"/>
                </a:solidFill>
                <a:ea typeface="ＭＳ Ｐゴシック" pitchFamily="34" charset="-128"/>
              </a:rPr>
              <a:t>Answer sheets </a:t>
            </a:r>
            <a:r>
              <a:rPr lang="en-US" sz="3200" dirty="0">
                <a:solidFill>
                  <a:schemeClr val="bg1"/>
                </a:solidFill>
                <a:ea typeface="ＭＳ Ｐゴシック" pitchFamily="34" charset="-128"/>
              </a:rPr>
              <a:t>- use pen supplied to shade squares, correct by crossing out</a:t>
            </a:r>
          </a:p>
          <a:p>
            <a:pPr marL="539750" lvl="1" indent="-250825" eaLnBrk="1" hangingPunct="1">
              <a:buFont typeface="Arial" pitchFamily="34" charset="0"/>
              <a:buChar char="•"/>
            </a:pPr>
            <a:r>
              <a:rPr lang="en-US" sz="3200" b="1" dirty="0">
                <a:solidFill>
                  <a:srgbClr val="FFFF00"/>
                </a:solidFill>
                <a:ea typeface="ＭＳ Ｐゴシック" pitchFamily="34" charset="-128"/>
              </a:rPr>
              <a:t>Sleep</a:t>
            </a:r>
            <a:r>
              <a:rPr lang="en-US" sz="3200" dirty="0">
                <a:solidFill>
                  <a:schemeClr val="bg1"/>
                </a:solidFill>
                <a:ea typeface="ＭＳ Ｐゴシック" pitchFamily="34" charset="-128"/>
              </a:rPr>
              <a:t> - lifts performance</a:t>
            </a:r>
          </a:p>
          <a:p>
            <a:pPr marL="539750" lvl="1" indent="-250825">
              <a:buFont typeface="Arial" pitchFamily="34" charset="0"/>
              <a:buChar char="•"/>
            </a:pPr>
            <a:r>
              <a:rPr lang="en-US" sz="3200" b="1" dirty="0">
                <a:solidFill>
                  <a:srgbClr val="FFFF00"/>
                </a:solidFill>
                <a:ea typeface="ＭＳ Ｐゴシック" pitchFamily="34" charset="-128"/>
              </a:rPr>
              <a:t>Reduce pressure </a:t>
            </a:r>
            <a:r>
              <a:rPr lang="en-US" sz="3200" dirty="0">
                <a:solidFill>
                  <a:schemeClr val="bg1"/>
                </a:solidFill>
                <a:ea typeface="ＭＳ Ｐゴシック" pitchFamily="34" charset="-128"/>
              </a:rPr>
              <a:t>– endless coaching and being told how important this test is does more to scare students than motivate them</a:t>
            </a:r>
            <a:endParaRPr lang="en-US" sz="3200" b="1" dirty="0">
              <a:solidFill>
                <a:srgbClr val="FFFF00"/>
              </a:solidFill>
              <a:ea typeface="ＭＳ Ｐゴシック" pitchFamily="34" charset="-128"/>
            </a:endParaRPr>
          </a:p>
        </p:txBody>
      </p:sp>
      <p:sp>
        <p:nvSpPr>
          <p:cNvPr id="2" name="TextBox 1"/>
          <p:cNvSpPr txBox="1"/>
          <p:nvPr/>
        </p:nvSpPr>
        <p:spPr>
          <a:xfrm>
            <a:off x="179512" y="3795886"/>
            <a:ext cx="8784975" cy="1077218"/>
          </a:xfrm>
          <a:prstGeom prst="rect">
            <a:avLst/>
          </a:prstGeom>
          <a:noFill/>
        </p:spPr>
        <p:txBody>
          <a:bodyPr wrap="square" rtlCol="0">
            <a:spAutoFit/>
          </a:bodyPr>
          <a:lstStyle/>
          <a:p>
            <a:pPr fontAlgn="base">
              <a:spcBef>
                <a:spcPct val="0"/>
              </a:spcBef>
              <a:spcAft>
                <a:spcPct val="0"/>
              </a:spcAft>
            </a:pPr>
            <a:r>
              <a:rPr lang="en-AU" sz="1600" dirty="0">
                <a:solidFill>
                  <a:prstClr val="white"/>
                </a:solidFill>
                <a:ea typeface="ＭＳ Ｐゴシック" pitchFamily="34" charset="-128"/>
              </a:rPr>
              <a:t>OC </a:t>
            </a:r>
            <a:r>
              <a:rPr lang="en-AU" sz="1600" dirty="0">
                <a:solidFill>
                  <a:prstClr val="white"/>
                </a:solidFill>
                <a:ea typeface="ＭＳ Ｐゴシック" pitchFamily="34" charset="-128"/>
                <a:hlinkClick r:id="rId3"/>
              </a:rPr>
              <a:t>https://education.nsw.gov.au/public-schools/selective-high-schools-and-opportunity-classes/year-5/the-test</a:t>
            </a:r>
            <a:r>
              <a:rPr lang="en-AU" sz="1600" dirty="0">
                <a:solidFill>
                  <a:prstClr val="white"/>
                </a:solidFill>
                <a:ea typeface="ＭＳ Ｐゴシック" pitchFamily="34" charset="-128"/>
              </a:rPr>
              <a:t> </a:t>
            </a:r>
          </a:p>
          <a:p>
            <a:pPr fontAlgn="base">
              <a:spcBef>
                <a:spcPct val="0"/>
              </a:spcBef>
              <a:spcAft>
                <a:spcPct val="0"/>
              </a:spcAft>
            </a:pPr>
            <a:r>
              <a:rPr lang="en-AU" sz="1600" dirty="0">
                <a:solidFill>
                  <a:prstClr val="white"/>
                </a:solidFill>
                <a:ea typeface="ＭＳ Ｐゴシック" pitchFamily="34" charset="-128"/>
              </a:rPr>
              <a:t>SHS </a:t>
            </a:r>
            <a:r>
              <a:rPr lang="en-AU" sz="1600" dirty="0">
                <a:solidFill>
                  <a:prstClr val="white"/>
                </a:solidFill>
                <a:ea typeface="ＭＳ Ｐゴシック" pitchFamily="34" charset="-128"/>
                <a:hlinkClick r:id="rId4"/>
              </a:rPr>
              <a:t>https://education.nsw.gov.au/public-schools/selective-high-schools-and-opportunity-classes/year-7/the-test</a:t>
            </a:r>
            <a:r>
              <a:rPr lang="en-AU" sz="1600" dirty="0">
                <a:solidFill>
                  <a:prstClr val="white"/>
                </a:solidFill>
                <a:ea typeface="ＭＳ Ｐゴシック" pitchFamily="34" charset="-128"/>
              </a:rPr>
              <a:t> </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2631860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Test dates</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3888432" cy="273844"/>
          </a:xfrm>
        </p:spPr>
        <p:txBody>
          <a:bodyPr/>
          <a:lstStyle/>
          <a:p>
            <a:r>
              <a:rPr lang="en-AU"/>
              <a:t>© NSW Department of Education | Opportunity class and selective high school placement</a:t>
            </a:r>
            <a:endParaRPr lang="en-AU" dirty="0"/>
          </a:p>
        </p:txBody>
      </p:sp>
      <p:sp>
        <p:nvSpPr>
          <p:cNvPr id="6" name="TextBox 5"/>
          <p:cNvSpPr txBox="1"/>
          <p:nvPr/>
        </p:nvSpPr>
        <p:spPr>
          <a:xfrm>
            <a:off x="395542" y="1275606"/>
            <a:ext cx="8352922" cy="2308324"/>
          </a:xfrm>
          <a:prstGeom prst="rect">
            <a:avLst/>
          </a:prstGeom>
          <a:noFill/>
        </p:spPr>
        <p:txBody>
          <a:bodyPr wrap="square" rtlCol="0">
            <a:spAutoFit/>
          </a:bodyPr>
          <a:lstStyle/>
          <a:p>
            <a:r>
              <a:rPr lang="en-AU" sz="2000" dirty="0">
                <a:solidFill>
                  <a:srgbClr val="FFFFFF"/>
                </a:solidFill>
              </a:rPr>
              <a:t>Opportunity Class Placement Test for Year 5 entry in </a:t>
            </a:r>
            <a:r>
              <a:rPr lang="en-AU" sz="2000" dirty="0" smtClean="0">
                <a:solidFill>
                  <a:srgbClr val="FFFFFF"/>
                </a:solidFill>
              </a:rPr>
              <a:t>2021</a:t>
            </a:r>
            <a:endParaRPr lang="en-AU" sz="2000" dirty="0">
              <a:solidFill>
                <a:srgbClr val="FFFFFF"/>
              </a:solidFill>
            </a:endParaRPr>
          </a:p>
          <a:p>
            <a:r>
              <a:rPr lang="en-AU" sz="2200" b="1" dirty="0">
                <a:solidFill>
                  <a:srgbClr val="FFFF00"/>
                </a:solidFill>
                <a:ea typeface="ＭＳ Ｐゴシック" pitchFamily="34" charset="-128"/>
              </a:rPr>
              <a:t>Wednesday </a:t>
            </a:r>
            <a:r>
              <a:rPr lang="en-AU" sz="2200" b="1" dirty="0" smtClean="0">
                <a:solidFill>
                  <a:srgbClr val="FFFF00"/>
                </a:solidFill>
                <a:ea typeface="ＭＳ Ｐゴシック" pitchFamily="34" charset="-128"/>
              </a:rPr>
              <a:t>29 July 2020</a:t>
            </a:r>
            <a:endParaRPr lang="en-AU" sz="2200" b="1" dirty="0">
              <a:solidFill>
                <a:srgbClr val="FFFF00"/>
              </a:solidFill>
              <a:ea typeface="ＭＳ Ｐゴシック" pitchFamily="34" charset="-128"/>
            </a:endParaRPr>
          </a:p>
          <a:p>
            <a:endParaRPr lang="en-AU" sz="2200" b="1" dirty="0">
              <a:solidFill>
                <a:srgbClr val="FFFF00"/>
              </a:solidFill>
              <a:ea typeface="ＭＳ Ｐゴシック" pitchFamily="34" charset="-128"/>
            </a:endParaRPr>
          </a:p>
          <a:p>
            <a:endParaRPr lang="en-AU" dirty="0"/>
          </a:p>
          <a:p>
            <a:endParaRPr lang="en-AU" sz="2200" b="1" dirty="0">
              <a:solidFill>
                <a:srgbClr val="FFFF00"/>
              </a:solidFill>
              <a:ea typeface="ＭＳ Ｐゴシック" pitchFamily="34" charset="-128"/>
            </a:endParaRPr>
          </a:p>
          <a:p>
            <a:r>
              <a:rPr lang="en-AU" sz="2000" dirty="0">
                <a:solidFill>
                  <a:srgbClr val="FFFFFF"/>
                </a:solidFill>
              </a:rPr>
              <a:t>Key dates: </a:t>
            </a:r>
            <a:r>
              <a:rPr lang="en-AU" sz="2000" dirty="0">
                <a:solidFill>
                  <a:srgbClr val="FFFFFF"/>
                </a:solidFill>
                <a:hlinkClick r:id="rId2"/>
              </a:rPr>
              <a:t>https://education.nsw.gov.au/public-schools/selective-high-schools-and-opportunity-classes/general-information</a:t>
            </a:r>
            <a:r>
              <a:rPr lang="en-AU" sz="2000" dirty="0">
                <a:solidFill>
                  <a:srgbClr val="FFFFFF"/>
                </a:solidFill>
              </a:rPr>
              <a:t>  </a:t>
            </a:r>
          </a:p>
        </p:txBody>
      </p:sp>
    </p:spTree>
    <p:extLst>
      <p:ext uri="{BB962C8B-B14F-4D97-AF65-F5344CB8AC3E}">
        <p14:creationId xmlns:p14="http://schemas.microsoft.com/office/powerpoint/2010/main" val="191766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purpose</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53972" y="4836673"/>
            <a:ext cx="4032448" cy="273844"/>
          </a:xfrm>
        </p:spPr>
        <p:txBody>
          <a:bodyPr/>
          <a:lstStyle/>
          <a:p>
            <a:r>
              <a:rPr lang="en-AU"/>
              <a:t>© NSW Department of Education | Opportunity class and selective high school placement</a:t>
            </a:r>
            <a:endParaRPr lang="en-AU" dirty="0"/>
          </a:p>
        </p:txBody>
      </p:sp>
      <p:sp>
        <p:nvSpPr>
          <p:cNvPr id="7" name="Content Placeholder 7"/>
          <p:cNvSpPr txBox="1">
            <a:spLocks/>
          </p:cNvSpPr>
          <p:nvPr/>
        </p:nvSpPr>
        <p:spPr>
          <a:xfrm>
            <a:off x="395536" y="1200153"/>
            <a:ext cx="4032448" cy="3531839"/>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fontAlgn="base">
              <a:spcBef>
                <a:spcPct val="20000"/>
              </a:spcBef>
              <a:spcAft>
                <a:spcPct val="0"/>
              </a:spcAft>
              <a:buFontTx/>
              <a:buChar char="•"/>
              <a:defRPr/>
            </a:pPr>
            <a:endParaRPr lang="en-AU" sz="2400" kern="0" dirty="0">
              <a:solidFill>
                <a:schemeClr val="tx1"/>
              </a:solidFill>
              <a:latin typeface="Arial"/>
              <a:ea typeface="ＭＳ Ｐゴシック" charset="0"/>
            </a:endParaRPr>
          </a:p>
        </p:txBody>
      </p:sp>
      <p:sp>
        <p:nvSpPr>
          <p:cNvPr id="8" name="Content Placeholder 7"/>
          <p:cNvSpPr txBox="1">
            <a:spLocks/>
          </p:cNvSpPr>
          <p:nvPr/>
        </p:nvSpPr>
        <p:spPr>
          <a:xfrm>
            <a:off x="395536" y="1200153"/>
            <a:ext cx="7632847" cy="3531839"/>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AU" sz="2400" dirty="0">
                <a:solidFill>
                  <a:srgbClr val="FFFFFF"/>
                </a:solidFill>
              </a:rPr>
              <a:t>Highly gifted and talented students can become disengaged and underachieve if their educational needs are not met.</a:t>
            </a:r>
          </a:p>
          <a:p>
            <a:pPr lvl="2"/>
            <a:r>
              <a:rPr lang="en-AU" sz="2400" dirty="0">
                <a:solidFill>
                  <a:srgbClr val="FFFFFF"/>
                </a:solidFill>
              </a:rPr>
              <a:t>These students need a larger peer group to challenge and support them.</a:t>
            </a:r>
          </a:p>
          <a:p>
            <a:pPr lvl="2"/>
            <a:r>
              <a:rPr lang="en-AU" sz="2400" dirty="0">
                <a:solidFill>
                  <a:srgbClr val="FFFFFF"/>
                </a:solidFill>
              </a:rPr>
              <a:t>They also need specialist teaching techniques and dedicated resources</a:t>
            </a:r>
          </a:p>
        </p:txBody>
      </p:sp>
    </p:spTree>
    <p:extLst>
      <p:ext uri="{BB962C8B-B14F-4D97-AF65-F5344CB8AC3E}">
        <p14:creationId xmlns:p14="http://schemas.microsoft.com/office/powerpoint/2010/main" val="20422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395539" y="267497"/>
            <a:ext cx="8280921" cy="70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Special considerations</a:t>
            </a:r>
          </a:p>
        </p:txBody>
      </p:sp>
      <p:sp>
        <p:nvSpPr>
          <p:cNvPr id="37891" name="Content Placeholder 2"/>
          <p:cNvSpPr>
            <a:spLocks noGrp="1"/>
          </p:cNvSpPr>
          <p:nvPr>
            <p:ph idx="4294967295"/>
          </p:nvPr>
        </p:nvSpPr>
        <p:spPr bwMode="auto">
          <a:xfrm>
            <a:off x="1565276" y="1564062"/>
            <a:ext cx="7111184" cy="2591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pitchFamily="34" charset="0"/>
              <a:buChar char="•"/>
            </a:pPr>
            <a:r>
              <a:rPr lang="en-AU" sz="2400" dirty="0">
                <a:solidFill>
                  <a:schemeClr val="bg1"/>
                </a:solidFill>
                <a:ea typeface="ＭＳ Ｐゴシック" pitchFamily="34" charset="-128"/>
              </a:rPr>
              <a:t> Special test provisions</a:t>
            </a:r>
          </a:p>
          <a:p>
            <a:endParaRPr lang="en-AU" sz="2400" dirty="0">
              <a:solidFill>
                <a:schemeClr val="bg1"/>
              </a:solidFill>
              <a:ea typeface="ＭＳ Ｐゴシック" pitchFamily="34" charset="-128"/>
            </a:endParaRPr>
          </a:p>
          <a:p>
            <a:pPr>
              <a:buFont typeface="Arial" pitchFamily="34" charset="0"/>
              <a:buChar char="•"/>
            </a:pPr>
            <a:r>
              <a:rPr lang="en-AU" sz="2400" dirty="0">
                <a:solidFill>
                  <a:schemeClr val="bg1"/>
                </a:solidFill>
                <a:ea typeface="ＭＳ Ｐゴシック" pitchFamily="34" charset="-128"/>
              </a:rPr>
              <a:t> Illness/Misadventure claims</a:t>
            </a:r>
          </a:p>
          <a:p>
            <a:endParaRPr lang="en-AU" sz="2400" dirty="0">
              <a:solidFill>
                <a:schemeClr val="bg1"/>
              </a:solidFill>
              <a:ea typeface="ＭＳ Ｐゴシック" pitchFamily="34" charset="-128"/>
            </a:endParaRPr>
          </a:p>
          <a:p>
            <a:pPr>
              <a:buFont typeface="Arial" pitchFamily="34" charset="0"/>
              <a:buChar char="•"/>
            </a:pPr>
            <a:r>
              <a:rPr lang="en-AU" sz="2400" dirty="0">
                <a:solidFill>
                  <a:schemeClr val="bg1"/>
                </a:solidFill>
                <a:ea typeface="ＭＳ Ｐゴシック" pitchFamily="34" charset="-128"/>
              </a:rPr>
              <a:t> Appeals</a:t>
            </a: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a:xfrm>
            <a:off x="395536" y="4749627"/>
            <a:ext cx="4392488"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381754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Special test provisions</a:t>
            </a:r>
          </a:p>
        </p:txBody>
      </p:sp>
      <p:sp>
        <p:nvSpPr>
          <p:cNvPr id="38915" name="Content Placeholder 2"/>
          <p:cNvSpPr>
            <a:spLocks noGrp="1"/>
          </p:cNvSpPr>
          <p:nvPr>
            <p:ph idx="4294967295"/>
          </p:nvPr>
        </p:nvSpPr>
        <p:spPr bwMode="auto">
          <a:xfrm>
            <a:off x="395536" y="1131590"/>
            <a:ext cx="8185150" cy="3703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just">
              <a:lnSpc>
                <a:spcPct val="90000"/>
              </a:lnSpc>
            </a:pPr>
            <a:r>
              <a:rPr lang="en-AU" sz="2400" dirty="0">
                <a:solidFill>
                  <a:schemeClr val="bg1"/>
                </a:solidFill>
                <a:ea typeface="ＭＳ Ｐゴシック" pitchFamily="34" charset="-128"/>
              </a:rPr>
              <a:t>In general the kinds of requests that can be granted include:</a:t>
            </a:r>
          </a:p>
          <a:p>
            <a:pPr marL="457200" lvl="1" indent="-457200">
              <a:lnSpc>
                <a:spcPct val="90000"/>
              </a:lnSpc>
              <a:buFont typeface="Arial" panose="020B0604020202020204" pitchFamily="34" charset="0"/>
              <a:buChar char="•"/>
            </a:pPr>
            <a:r>
              <a:rPr lang="en-AU" sz="2400" dirty="0">
                <a:solidFill>
                  <a:schemeClr val="bg1"/>
                </a:solidFill>
                <a:ea typeface="ＭＳ Ｐゴシック" pitchFamily="34" charset="-128"/>
              </a:rPr>
              <a:t>permission to eat, take medicine or use a puffer during the test</a:t>
            </a:r>
          </a:p>
          <a:p>
            <a:pPr marL="457200" lvl="1" indent="-457200">
              <a:lnSpc>
                <a:spcPct val="90000"/>
              </a:lnSpc>
              <a:buFont typeface="Arial" panose="020B0604020202020204" pitchFamily="34" charset="0"/>
              <a:buChar char="•"/>
            </a:pPr>
            <a:r>
              <a:rPr lang="en-AU" sz="2400" dirty="0">
                <a:solidFill>
                  <a:schemeClr val="bg1"/>
                </a:solidFill>
                <a:ea typeface="ＭＳ Ｐゴシック" pitchFamily="34" charset="-128"/>
              </a:rPr>
              <a:t>that seating be arranged near the front to cater for a student’s partial hearing impairment</a:t>
            </a:r>
          </a:p>
          <a:p>
            <a:pPr marL="457200" lvl="1" indent="-457200">
              <a:lnSpc>
                <a:spcPct val="90000"/>
              </a:lnSpc>
              <a:buFont typeface="Arial" panose="020B0604020202020204" pitchFamily="34" charset="0"/>
              <a:buChar char="•"/>
            </a:pPr>
            <a:r>
              <a:rPr lang="en-AU" sz="2400" dirty="0">
                <a:solidFill>
                  <a:schemeClr val="bg1"/>
                </a:solidFill>
                <a:ea typeface="ＭＳ Ｐゴシック" pitchFamily="34" charset="-128"/>
              </a:rPr>
              <a:t>provision of large-print papers and double desks to accommodate them</a:t>
            </a:r>
          </a:p>
          <a:p>
            <a:pPr marL="457200" lvl="1" indent="-457200">
              <a:lnSpc>
                <a:spcPct val="90000"/>
              </a:lnSpc>
              <a:buFont typeface="Arial" panose="020B0604020202020204" pitchFamily="34" charset="0"/>
              <a:buChar char="•"/>
            </a:pPr>
            <a:r>
              <a:rPr lang="en-AU" sz="2400" dirty="0">
                <a:solidFill>
                  <a:schemeClr val="bg1"/>
                </a:solidFill>
                <a:ea typeface="ＭＳ Ｐゴシック" pitchFamily="34" charset="-128"/>
              </a:rPr>
              <a:t>Transcription of the answers of physically impaired students from question booklets to answer sheets.</a:t>
            </a:r>
          </a:p>
        </p:txBody>
      </p:sp>
      <p:sp>
        <p:nvSpPr>
          <p:cNvPr id="2" name="Date Placeholder 1"/>
          <p:cNvSpPr>
            <a:spLocks noGrp="1"/>
          </p:cNvSpPr>
          <p:nvPr>
            <p:ph type="dt" sz="half" idx="10"/>
          </p:nvPr>
        </p:nvSpPr>
        <p:spPr/>
        <p:txBody>
          <a:bodyPr/>
          <a:lstStyle/>
          <a:p>
            <a:r>
              <a:rPr lang="en-AU" dirty="0"/>
              <a:t>3 May 2017</a:t>
            </a:r>
          </a:p>
        </p:txBody>
      </p:sp>
      <p:sp>
        <p:nvSpPr>
          <p:cNvPr id="3" name="Footer Placeholder 2"/>
          <p:cNvSpPr>
            <a:spLocks noGrp="1"/>
          </p:cNvSpPr>
          <p:nvPr>
            <p:ph type="ftr" sz="quarter" idx="11"/>
          </p:nvPr>
        </p:nvSpPr>
        <p:spPr>
          <a:xfrm>
            <a:off x="395536" y="4749627"/>
            <a:ext cx="3744416"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162872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AU" dirty="0"/>
              <a:t>How are placement decisions made?</a:t>
            </a:r>
          </a:p>
        </p:txBody>
      </p:sp>
      <p:sp>
        <p:nvSpPr>
          <p:cNvPr id="7" name="Title 6"/>
          <p:cNvSpPr>
            <a:spLocks noGrp="1"/>
          </p:cNvSpPr>
          <p:nvPr>
            <p:ph type="title"/>
          </p:nvPr>
        </p:nvSpPr>
        <p:spPr/>
        <p:txBody>
          <a:bodyPr/>
          <a:lstStyle/>
          <a:p>
            <a:r>
              <a:rPr lang="en-AU" dirty="0"/>
              <a:t>After the test</a:t>
            </a:r>
          </a:p>
        </p:txBody>
      </p:sp>
      <p:sp>
        <p:nvSpPr>
          <p:cNvPr id="4" name="Date Placeholder 3"/>
          <p:cNvSpPr>
            <a:spLocks noGrp="1"/>
          </p:cNvSpPr>
          <p:nvPr>
            <p:ph type="dt" sz="half" idx="10"/>
          </p:nvPr>
        </p:nvSpPr>
        <p:spPr/>
        <p:txBody>
          <a:bodyPr/>
          <a:lstStyle/>
          <a:p>
            <a:r>
              <a:rPr lang="en-AU" dirty="0"/>
              <a:t>October 2017</a:t>
            </a:r>
          </a:p>
        </p:txBody>
      </p:sp>
      <p:sp>
        <p:nvSpPr>
          <p:cNvPr id="5" name="Footer Placeholder 4"/>
          <p:cNvSpPr>
            <a:spLocks noGrp="1"/>
          </p:cNvSpPr>
          <p:nvPr>
            <p:ph type="ftr" sz="quarter" idx="11"/>
          </p:nvPr>
        </p:nvSpPr>
        <p:spPr>
          <a:xfrm>
            <a:off x="395536" y="4749627"/>
            <a:ext cx="4680520" cy="273844"/>
          </a:xfrm>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110697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Illness/Misadventure</a:t>
            </a:r>
          </a:p>
        </p:txBody>
      </p:sp>
      <p:sp>
        <p:nvSpPr>
          <p:cNvPr id="39939" name="Content Placeholder 2"/>
          <p:cNvSpPr>
            <a:spLocks noGrp="1"/>
          </p:cNvSpPr>
          <p:nvPr>
            <p:ph idx="4294967295"/>
          </p:nvPr>
        </p:nvSpPr>
        <p:spPr bwMode="auto">
          <a:xfrm>
            <a:off x="491306" y="1059582"/>
            <a:ext cx="8185150" cy="370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AU" sz="2400" dirty="0">
                <a:solidFill>
                  <a:schemeClr val="bg1"/>
                </a:solidFill>
                <a:ea typeface="ＭＳ Ｐゴシック" pitchFamily="34" charset="-128"/>
              </a:rPr>
              <a:t>All claims relating to illness must be accompanied by a medical certificate and ‘Independent evidence of illness’.</a:t>
            </a:r>
          </a:p>
          <a:p>
            <a:r>
              <a:rPr lang="en-AU" sz="2400" dirty="0">
                <a:solidFill>
                  <a:schemeClr val="bg1"/>
                </a:solidFill>
                <a:ea typeface="ＭＳ Ｐゴシック" pitchFamily="34" charset="-128"/>
              </a:rPr>
              <a:t>Usually targets the test but can apply to school assessments:</a:t>
            </a:r>
          </a:p>
          <a:p>
            <a:pPr marL="539750" lvl="1" indent="-250825">
              <a:buFont typeface="Arial" pitchFamily="34" charset="0"/>
              <a:buChar char="•"/>
            </a:pPr>
            <a:r>
              <a:rPr lang="en-AU" sz="2400" dirty="0">
                <a:solidFill>
                  <a:schemeClr val="bg1"/>
                </a:solidFill>
                <a:ea typeface="ＭＳ Ｐゴシック" pitchFamily="34" charset="-128"/>
              </a:rPr>
              <a:t>either the student has missed the test</a:t>
            </a:r>
          </a:p>
          <a:p>
            <a:pPr marL="539750" lvl="1" indent="-250825">
              <a:buFont typeface="Arial" pitchFamily="34" charset="0"/>
              <a:buChar char="•"/>
            </a:pPr>
            <a:r>
              <a:rPr lang="en-AU" sz="2400" dirty="0">
                <a:solidFill>
                  <a:schemeClr val="bg1"/>
                </a:solidFill>
                <a:ea typeface="ＭＳ Ｐゴシック" pitchFamily="34" charset="-128"/>
              </a:rPr>
              <a:t>or something has prevented the student from doing his or her best in the test or at school in the last year. </a:t>
            </a:r>
          </a:p>
          <a:p>
            <a:r>
              <a:rPr lang="en-AU" sz="2400" dirty="0">
                <a:solidFill>
                  <a:schemeClr val="bg1"/>
                </a:solidFill>
                <a:ea typeface="ＭＳ Ｐゴシック" pitchFamily="34" charset="-128"/>
              </a:rPr>
              <a:t>Claims must be in </a:t>
            </a:r>
            <a:r>
              <a:rPr lang="en-AU" sz="2400" b="1" dirty="0">
                <a:solidFill>
                  <a:srgbClr val="FFFF00"/>
                </a:solidFill>
                <a:ea typeface="ＭＳ Ｐゴシック" pitchFamily="34" charset="-128"/>
              </a:rPr>
              <a:t>within 14 days </a:t>
            </a:r>
            <a:r>
              <a:rPr lang="en-AU" sz="2400" dirty="0">
                <a:solidFill>
                  <a:schemeClr val="bg1"/>
                </a:solidFill>
                <a:ea typeface="ＭＳ Ｐゴシック" pitchFamily="34" charset="-128"/>
              </a:rPr>
              <a:t>from the date of the test.</a:t>
            </a: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a:xfrm>
            <a:off x="395536" y="4749627"/>
            <a:ext cx="4104456" cy="273844"/>
          </a:xfrm>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3795890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Selection committees</a:t>
            </a:r>
          </a:p>
        </p:txBody>
      </p:sp>
      <p:sp>
        <p:nvSpPr>
          <p:cNvPr id="25602" name="Content Placeholder 2"/>
          <p:cNvSpPr>
            <a:spLocks noGrp="1"/>
          </p:cNvSpPr>
          <p:nvPr>
            <p:ph idx="4294967295"/>
          </p:nvPr>
        </p:nvSpPr>
        <p:spPr bwMode="auto">
          <a:xfrm>
            <a:off x="851346" y="873127"/>
            <a:ext cx="8185150" cy="4002881"/>
          </a:xfrm>
          <a:extLst/>
        </p:spPr>
        <p:txBody>
          <a:bodyPr vert="horz" wrap="square" lIns="91440" tIns="45720" rIns="91440" bIns="45720" numCol="1" anchor="t" anchorCtr="0" compatLnSpc="1">
            <a:prstTxWarp prst="textNoShape">
              <a:avLst/>
            </a:prstTxWarp>
            <a:normAutofit fontScale="85000" lnSpcReduction="20000"/>
          </a:bodyPr>
          <a:lstStyle/>
          <a:p>
            <a:pPr eaLnBrk="1" hangingPunct="1">
              <a:defRPr/>
            </a:pPr>
            <a:endParaRPr lang="en-AU" dirty="0">
              <a:ea typeface="ＭＳ Ｐゴシック" pitchFamily="34" charset="-128"/>
            </a:endParaRPr>
          </a:p>
          <a:p>
            <a:pPr marL="342900" indent="-342900" eaLnBrk="1" hangingPunct="1">
              <a:buFont typeface="Arial" pitchFamily="34" charset="0"/>
              <a:buChar char="•"/>
              <a:defRPr/>
            </a:pPr>
            <a:r>
              <a:rPr lang="en-AU" sz="2800" dirty="0">
                <a:solidFill>
                  <a:schemeClr val="bg1"/>
                </a:solidFill>
                <a:ea typeface="ＭＳ Ｐゴシック" pitchFamily="34" charset="-128"/>
              </a:rPr>
              <a:t>Principal of the SHS or the OC</a:t>
            </a:r>
          </a:p>
          <a:p>
            <a:pPr marL="342900" indent="-342900" eaLnBrk="1" hangingPunct="1">
              <a:buFont typeface="Arial" pitchFamily="34" charset="0"/>
              <a:buChar char="•"/>
              <a:defRPr/>
            </a:pPr>
            <a:r>
              <a:rPr lang="en-AU" sz="2800" dirty="0">
                <a:solidFill>
                  <a:schemeClr val="bg1"/>
                </a:solidFill>
                <a:ea typeface="ＭＳ Ｐゴシック" pitchFamily="34" charset="-128"/>
              </a:rPr>
              <a:t>Other staff members, as required</a:t>
            </a:r>
          </a:p>
          <a:p>
            <a:pPr marL="342900" indent="-342900" eaLnBrk="1" hangingPunct="1">
              <a:buFont typeface="Arial" pitchFamily="34" charset="0"/>
              <a:buChar char="•"/>
              <a:defRPr/>
            </a:pPr>
            <a:r>
              <a:rPr lang="en-AU" sz="2800" dirty="0">
                <a:solidFill>
                  <a:schemeClr val="bg1"/>
                </a:solidFill>
                <a:ea typeface="ＭＳ Ｐゴシック" pitchFamily="34" charset="-128"/>
              </a:rPr>
              <a:t>Parent representative (SHS only)</a:t>
            </a:r>
          </a:p>
          <a:p>
            <a:pPr marL="342900" indent="-342900" eaLnBrk="1" hangingPunct="1">
              <a:buFont typeface="Arial" pitchFamily="34" charset="0"/>
              <a:buChar char="•"/>
              <a:defRPr/>
            </a:pPr>
            <a:r>
              <a:rPr lang="en-AU" sz="2800" dirty="0">
                <a:solidFill>
                  <a:schemeClr val="bg1"/>
                </a:solidFill>
                <a:ea typeface="ＭＳ Ｐゴシック" pitchFamily="34" charset="-128"/>
              </a:rPr>
              <a:t>School Counsellor or DGO (OC only)</a:t>
            </a:r>
          </a:p>
          <a:p>
            <a:pPr eaLnBrk="1" hangingPunct="1">
              <a:defRPr/>
            </a:pPr>
            <a:r>
              <a:rPr lang="en-AU" sz="2800" dirty="0">
                <a:solidFill>
                  <a:schemeClr val="bg1"/>
                </a:solidFill>
                <a:ea typeface="ＭＳ Ｐゴシック" pitchFamily="34" charset="-128"/>
              </a:rPr>
              <a:t>Committees decide on:</a:t>
            </a:r>
          </a:p>
          <a:p>
            <a:pPr marL="457200" indent="-457200" eaLnBrk="1" hangingPunct="1">
              <a:buFont typeface="Arial" panose="020B0604020202020204" pitchFamily="34" charset="0"/>
              <a:buChar char="•"/>
              <a:defRPr/>
            </a:pPr>
            <a:r>
              <a:rPr lang="en-AU" sz="2800" dirty="0">
                <a:solidFill>
                  <a:schemeClr val="bg1"/>
                </a:solidFill>
                <a:ea typeface="ＭＳ Ｐゴシック" pitchFamily="34" charset="-128"/>
              </a:rPr>
              <a:t>special considerations </a:t>
            </a:r>
          </a:p>
          <a:p>
            <a:pPr marL="457200" indent="-457200" eaLnBrk="1" hangingPunct="1">
              <a:buFont typeface="Arial" panose="020B0604020202020204" pitchFamily="34" charset="0"/>
              <a:buChar char="•"/>
              <a:defRPr/>
            </a:pPr>
            <a:r>
              <a:rPr lang="en-AU" sz="2800" dirty="0">
                <a:solidFill>
                  <a:schemeClr val="bg1"/>
                </a:solidFill>
                <a:ea typeface="ＭＳ Ｐゴシック" pitchFamily="34" charset="-128"/>
              </a:rPr>
              <a:t>first round offers and initial reserve lists </a:t>
            </a:r>
          </a:p>
          <a:p>
            <a:pPr marL="457200" indent="-457200" eaLnBrk="1" hangingPunct="1">
              <a:buFont typeface="Arial" panose="020B0604020202020204" pitchFamily="34" charset="0"/>
              <a:buChar char="•"/>
              <a:defRPr/>
            </a:pPr>
            <a:r>
              <a:rPr lang="en-AU" sz="2800" dirty="0">
                <a:solidFill>
                  <a:schemeClr val="bg1"/>
                </a:solidFill>
                <a:ea typeface="ＭＳ Ｐゴシック" pitchFamily="34" charset="-128"/>
              </a:rPr>
              <a:t>unsuccessful candidates.</a:t>
            </a:r>
          </a:p>
          <a:p>
            <a:pPr eaLnBrk="1" hangingPunct="1">
              <a:defRPr/>
            </a:pPr>
            <a:endParaRPr lang="en-US" dirty="0">
              <a:ea typeface="ＭＳ Ｐゴシック" pitchFamily="34" charset="-128"/>
            </a:endParaRPr>
          </a:p>
        </p:txBody>
      </p:sp>
      <p:pic>
        <p:nvPicPr>
          <p:cNvPr id="409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707654"/>
            <a:ext cx="2650869" cy="174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3616209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Considerations</a:t>
            </a:r>
          </a:p>
        </p:txBody>
      </p:sp>
      <p:sp>
        <p:nvSpPr>
          <p:cNvPr id="25602" name="Content Placeholder 2"/>
          <p:cNvSpPr>
            <a:spLocks noGrp="1"/>
          </p:cNvSpPr>
          <p:nvPr>
            <p:ph idx="4294967295"/>
          </p:nvPr>
        </p:nvSpPr>
        <p:spPr bwMode="auto">
          <a:xfrm>
            <a:off x="395536" y="1203598"/>
            <a:ext cx="7729537" cy="3414440"/>
          </a:xfrm>
          <a:extLst/>
        </p:spPr>
        <p:txBody>
          <a:bodyPr vert="horz" wrap="square" lIns="91440" tIns="45720" rIns="91440" bIns="45720" numCol="1" anchor="t" anchorCtr="0" compatLnSpc="1">
            <a:prstTxWarp prst="textNoShape">
              <a:avLst/>
            </a:prstTxWarp>
            <a:normAutofit fontScale="62500" lnSpcReduction="20000"/>
          </a:bodyPr>
          <a:lstStyle/>
          <a:p>
            <a:pPr marL="342900" indent="-342900" eaLnBrk="1" hangingPunct="1">
              <a:buFont typeface="Arial" pitchFamily="34" charset="0"/>
              <a:buChar char="•"/>
              <a:defRPr/>
            </a:pPr>
            <a:r>
              <a:rPr lang="en-AU" sz="3200" dirty="0">
                <a:solidFill>
                  <a:schemeClr val="bg1"/>
                </a:solidFill>
                <a:ea typeface="ＭＳ Ｐゴシック" pitchFamily="34" charset="-128"/>
              </a:rPr>
              <a:t>Aboriginality</a:t>
            </a:r>
          </a:p>
          <a:p>
            <a:pPr marL="342900" indent="-342900" eaLnBrk="1" hangingPunct="1">
              <a:buFont typeface="Arial" pitchFamily="34" charset="0"/>
              <a:buChar char="•"/>
              <a:defRPr/>
            </a:pPr>
            <a:r>
              <a:rPr lang="en-AU" sz="3200" dirty="0">
                <a:solidFill>
                  <a:schemeClr val="bg1"/>
                </a:solidFill>
                <a:ea typeface="ＭＳ Ｐゴシック" pitchFamily="34" charset="-128"/>
              </a:rPr>
              <a:t>EALD – </a:t>
            </a:r>
            <a:r>
              <a:rPr lang="en-AU" sz="2600" dirty="0">
                <a:solidFill>
                  <a:schemeClr val="bg1"/>
                </a:solidFill>
                <a:ea typeface="ＭＳ Ｐゴシック" pitchFamily="34" charset="-128"/>
              </a:rPr>
              <a:t>doing most school work in the English language for less than 4 years</a:t>
            </a:r>
          </a:p>
          <a:p>
            <a:pPr marL="342900" indent="-342900" eaLnBrk="1" hangingPunct="1">
              <a:buFont typeface="Arial" pitchFamily="34" charset="0"/>
              <a:buChar char="•"/>
              <a:defRPr/>
            </a:pPr>
            <a:r>
              <a:rPr lang="en-AU" sz="3200" dirty="0">
                <a:solidFill>
                  <a:schemeClr val="bg1"/>
                </a:solidFill>
                <a:ea typeface="ＭＳ Ｐゴシック" pitchFamily="34" charset="-128"/>
              </a:rPr>
              <a:t>Disabilities</a:t>
            </a:r>
          </a:p>
          <a:p>
            <a:pPr marL="342900" indent="-342900" eaLnBrk="1" hangingPunct="1">
              <a:buFont typeface="Arial" pitchFamily="34" charset="0"/>
              <a:buChar char="•"/>
              <a:defRPr/>
            </a:pPr>
            <a:r>
              <a:rPr lang="en-AU" sz="3200" dirty="0">
                <a:solidFill>
                  <a:schemeClr val="bg1"/>
                </a:solidFill>
                <a:ea typeface="ＭＳ Ｐゴシック" pitchFamily="34" charset="-128"/>
              </a:rPr>
              <a:t>Age</a:t>
            </a:r>
          </a:p>
          <a:p>
            <a:pPr marL="342900" indent="-342900" eaLnBrk="1" hangingPunct="1">
              <a:buFont typeface="Arial" pitchFamily="34" charset="0"/>
              <a:buChar char="•"/>
              <a:defRPr/>
            </a:pPr>
            <a:r>
              <a:rPr lang="en-AU" sz="3200" dirty="0">
                <a:solidFill>
                  <a:schemeClr val="bg1"/>
                </a:solidFill>
                <a:ea typeface="ＭＳ Ｐゴシック" pitchFamily="34" charset="-128"/>
              </a:rPr>
              <a:t>Year</a:t>
            </a:r>
          </a:p>
          <a:p>
            <a:pPr marL="342900" indent="-342900" eaLnBrk="1" hangingPunct="1">
              <a:buFont typeface="Arial" pitchFamily="34" charset="0"/>
              <a:buChar char="•"/>
              <a:defRPr/>
            </a:pPr>
            <a:r>
              <a:rPr lang="en-AU" sz="3200" dirty="0">
                <a:solidFill>
                  <a:schemeClr val="bg1"/>
                </a:solidFill>
                <a:ea typeface="ＭＳ Ｐゴシック" pitchFamily="34" charset="-128"/>
              </a:rPr>
              <a:t>Repeating students</a:t>
            </a:r>
          </a:p>
          <a:p>
            <a:pPr marL="342900" indent="-342900" eaLnBrk="1" hangingPunct="1">
              <a:buFont typeface="Arial" pitchFamily="34" charset="0"/>
              <a:buChar char="•"/>
              <a:defRPr/>
            </a:pPr>
            <a:r>
              <a:rPr lang="en-AU" sz="3200" dirty="0">
                <a:solidFill>
                  <a:schemeClr val="bg1"/>
                </a:solidFill>
                <a:ea typeface="ＭＳ Ｐゴシック" pitchFamily="34" charset="-128"/>
              </a:rPr>
              <a:t>Selection committee attention</a:t>
            </a:r>
          </a:p>
          <a:p>
            <a:pPr marL="342900" indent="-342900" eaLnBrk="1" hangingPunct="1">
              <a:buFont typeface="Arial" pitchFamily="34" charset="0"/>
              <a:buChar char="•"/>
              <a:defRPr/>
            </a:pPr>
            <a:r>
              <a:rPr lang="en-AU" sz="3200" dirty="0">
                <a:solidFill>
                  <a:schemeClr val="bg1"/>
                </a:solidFill>
                <a:ea typeface="ＭＳ Ｐゴシック" pitchFamily="34" charset="-128"/>
              </a:rPr>
              <a:t>Illness Misadventure claims</a:t>
            </a:r>
          </a:p>
          <a:p>
            <a:pPr eaLnBrk="1" hangingPunct="1">
              <a:defRPr/>
            </a:pPr>
            <a:endParaRPr lang="en-US" dirty="0">
              <a:ea typeface="ＭＳ Ｐゴシック" pitchFamily="34" charset="-128"/>
            </a:endParaRP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3660303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sz="2800" dirty="0">
                <a:ea typeface="ＭＳ Ｐゴシック" pitchFamily="34" charset="-128"/>
              </a:rPr>
              <a:t>Placement outcome information</a:t>
            </a:r>
          </a:p>
        </p:txBody>
      </p:sp>
      <p:sp>
        <p:nvSpPr>
          <p:cNvPr id="3" name="Content Placeholder 2"/>
          <p:cNvSpPr>
            <a:spLocks noGrp="1"/>
          </p:cNvSpPr>
          <p:nvPr>
            <p:ph idx="4294967295"/>
          </p:nvPr>
        </p:nvSpPr>
        <p:spPr>
          <a:xfrm>
            <a:off x="539552" y="1347615"/>
            <a:ext cx="7848872" cy="3270426"/>
          </a:xfrm>
        </p:spPr>
        <p:txBody>
          <a:bodyPr>
            <a:normAutofit fontScale="77500" lnSpcReduction="20000"/>
          </a:bodyPr>
          <a:lstStyle/>
          <a:p>
            <a:pPr marL="342900" indent="-342900">
              <a:buFont typeface="Arial" pitchFamily="34" charset="0"/>
              <a:buChar char="•"/>
              <a:defRPr/>
            </a:pPr>
            <a:r>
              <a:rPr lang="en-AU" sz="3200" dirty="0">
                <a:solidFill>
                  <a:schemeClr val="bg1"/>
                </a:solidFill>
              </a:rPr>
              <a:t>OC – usually mid-October</a:t>
            </a:r>
          </a:p>
          <a:p>
            <a:pPr marL="342900" indent="-342900">
              <a:buFont typeface="Arial" pitchFamily="34" charset="0"/>
              <a:buChar char="•"/>
              <a:defRPr/>
            </a:pPr>
            <a:r>
              <a:rPr lang="en-AU" sz="3200" dirty="0">
                <a:solidFill>
                  <a:schemeClr val="bg1"/>
                </a:solidFill>
              </a:rPr>
              <a:t>SHS – usually early July </a:t>
            </a:r>
          </a:p>
          <a:p>
            <a:pPr marL="342900" indent="-342900">
              <a:buFont typeface="Arial" pitchFamily="34" charset="0"/>
              <a:buChar char="•"/>
              <a:defRPr/>
            </a:pPr>
            <a:r>
              <a:rPr lang="en-AU" sz="3200" dirty="0">
                <a:solidFill>
                  <a:schemeClr val="bg1"/>
                </a:solidFill>
              </a:rPr>
              <a:t>By mail or email (please keep details up to date with Unit, ensure email accepts attachments)</a:t>
            </a:r>
          </a:p>
          <a:p>
            <a:pPr marL="342900" indent="-342900">
              <a:buFont typeface="Arial" pitchFamily="34" charset="0"/>
              <a:buChar char="•"/>
              <a:defRPr/>
            </a:pPr>
            <a:r>
              <a:rPr lang="en-AU" sz="3200" dirty="0">
                <a:solidFill>
                  <a:schemeClr val="bg1"/>
                </a:solidFill>
              </a:rPr>
              <a:t>Calculated placement score will be listed on outcome letter  </a:t>
            </a:r>
          </a:p>
          <a:p>
            <a:pPr marL="342900" indent="-342900">
              <a:buFont typeface="Arial" pitchFamily="34" charset="0"/>
              <a:buChar char="•"/>
              <a:defRPr/>
            </a:pPr>
            <a:r>
              <a:rPr lang="en-AU" sz="3200" dirty="0">
                <a:solidFill>
                  <a:schemeClr val="bg1"/>
                </a:solidFill>
              </a:rPr>
              <a:t>You are sent more detailed raw scores as well</a:t>
            </a:r>
            <a:endParaRPr lang="en-AU" sz="3200" dirty="0"/>
          </a:p>
        </p:txBody>
      </p:sp>
      <p:sp>
        <p:nvSpPr>
          <p:cNvPr id="2" name="Date Placeholder 1"/>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36" y="4749627"/>
            <a:ext cx="4536504"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460798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dirty="0">
                <a:ea typeface="ＭＳ Ｐゴシック" pitchFamily="34" charset="-128"/>
              </a:rPr>
              <a:t>Appeals</a:t>
            </a:r>
          </a:p>
        </p:txBody>
      </p:sp>
      <p:sp>
        <p:nvSpPr>
          <p:cNvPr id="44035" name="Content Placeholder 2"/>
          <p:cNvSpPr>
            <a:spLocks noGrp="1"/>
          </p:cNvSpPr>
          <p:nvPr>
            <p:ph idx="4294967295"/>
          </p:nvPr>
        </p:nvSpPr>
        <p:spPr bwMode="auto">
          <a:xfrm>
            <a:off x="511841" y="1131590"/>
            <a:ext cx="8185150" cy="3618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eaLnBrk="1" hangingPunct="1">
              <a:lnSpc>
                <a:spcPct val="170000"/>
              </a:lnSpc>
            </a:pPr>
            <a:r>
              <a:rPr lang="en-AU" sz="2800" dirty="0">
                <a:solidFill>
                  <a:schemeClr val="bg1"/>
                </a:solidFill>
                <a:ea typeface="ＭＳ Ｐゴシック" pitchFamily="34" charset="-128"/>
              </a:rPr>
              <a:t>Panels consider appeals based on factors affecting either </a:t>
            </a:r>
            <a:r>
              <a:rPr lang="en-AU" sz="2800" u="sng" dirty="0">
                <a:solidFill>
                  <a:schemeClr val="bg1"/>
                </a:solidFill>
                <a:ea typeface="ＭＳ Ｐゴシック" pitchFamily="34" charset="-128"/>
              </a:rPr>
              <a:t>school performance</a:t>
            </a:r>
            <a:r>
              <a:rPr lang="en-AU" sz="2800" dirty="0">
                <a:solidFill>
                  <a:schemeClr val="bg1"/>
                </a:solidFill>
                <a:ea typeface="ＭＳ Ｐゴシック" pitchFamily="34" charset="-128"/>
              </a:rPr>
              <a:t> </a:t>
            </a:r>
            <a:r>
              <a:rPr lang="en-AU" sz="2800" b="1" dirty="0">
                <a:solidFill>
                  <a:srgbClr val="FFFF00"/>
                </a:solidFill>
                <a:ea typeface="ＭＳ Ｐゴシック" pitchFamily="34" charset="-128"/>
              </a:rPr>
              <a:t>or</a:t>
            </a:r>
            <a:r>
              <a:rPr lang="en-AU" sz="2800" dirty="0">
                <a:ea typeface="ＭＳ Ｐゴシック" pitchFamily="34" charset="-128"/>
              </a:rPr>
              <a:t> </a:t>
            </a:r>
            <a:r>
              <a:rPr lang="en-AU" sz="2800" u="sng" dirty="0">
                <a:solidFill>
                  <a:schemeClr val="bg1"/>
                </a:solidFill>
                <a:ea typeface="ＭＳ Ｐゴシック" pitchFamily="34" charset="-128"/>
              </a:rPr>
              <a:t>test performance</a:t>
            </a:r>
            <a:r>
              <a:rPr lang="en-AU" sz="2800" dirty="0">
                <a:solidFill>
                  <a:schemeClr val="bg1"/>
                </a:solidFill>
                <a:ea typeface="ＭＳ Ｐゴシック" pitchFamily="34" charset="-128"/>
              </a:rPr>
              <a:t> that may not have been known at the time of the test or presented to the selection committees.</a:t>
            </a:r>
            <a:r>
              <a:rPr lang="en-AU" sz="2800" i="1" dirty="0">
                <a:solidFill>
                  <a:schemeClr val="bg1"/>
                </a:solidFill>
                <a:ea typeface="ＭＳ Ｐゴシック" pitchFamily="34" charset="-128"/>
              </a:rPr>
              <a:t> </a:t>
            </a:r>
          </a:p>
          <a:p>
            <a:pPr eaLnBrk="1" hangingPunct="1">
              <a:lnSpc>
                <a:spcPct val="80000"/>
              </a:lnSpc>
            </a:pPr>
            <a:r>
              <a:rPr lang="en-AU" sz="2800" b="1" i="1" dirty="0">
                <a:solidFill>
                  <a:srgbClr val="FFFF00"/>
                </a:solidFill>
                <a:ea typeface="ＭＳ Ｐゴシック" pitchFamily="34" charset="-128"/>
              </a:rPr>
              <a:t>Supporting evidence must be provided</a:t>
            </a:r>
            <a:r>
              <a:rPr lang="en-AU" sz="2800" i="1" dirty="0">
                <a:ea typeface="ＭＳ Ｐゴシック" pitchFamily="34" charset="-128"/>
              </a:rPr>
              <a:t>. </a:t>
            </a:r>
            <a:endParaRPr lang="en-AU" sz="1600" dirty="0">
              <a:ea typeface="ＭＳ Ｐゴシック" pitchFamily="34" charset="-128"/>
            </a:endParaRPr>
          </a:p>
          <a:p>
            <a:pPr eaLnBrk="1" hangingPunct="1">
              <a:lnSpc>
                <a:spcPct val="170000"/>
              </a:lnSpc>
            </a:pPr>
            <a:r>
              <a:rPr lang="en-AU" sz="2900" dirty="0">
                <a:solidFill>
                  <a:schemeClr val="bg1"/>
                </a:solidFill>
                <a:ea typeface="ＭＳ Ｐゴシック" pitchFamily="34" charset="-128"/>
              </a:rPr>
              <a:t>The panel is made up of the Director, Business Systems or nominee, a school counsellor, a primary OC principal, a secondary SHS principal and a parent representative.</a:t>
            </a:r>
          </a:p>
          <a:p>
            <a:pPr eaLnBrk="1" hangingPunct="1">
              <a:lnSpc>
                <a:spcPct val="80000"/>
              </a:lnSpc>
            </a:pPr>
            <a:r>
              <a:rPr lang="en-AU" sz="2800" b="1" i="1" dirty="0">
                <a:solidFill>
                  <a:srgbClr val="FFFF00"/>
                </a:solidFill>
                <a:ea typeface="ＭＳ Ｐゴシック" pitchFamily="34" charset="-128"/>
              </a:rPr>
              <a:t>Grounds for appeals have been clarified. Invalid grounds are listed on the website</a:t>
            </a:r>
          </a:p>
          <a:p>
            <a:pPr eaLnBrk="1" hangingPunct="1">
              <a:lnSpc>
                <a:spcPct val="80000"/>
              </a:lnSpc>
            </a:pPr>
            <a:endParaRPr lang="en-AU" sz="1050" dirty="0">
              <a:ea typeface="ＭＳ Ｐゴシック" pitchFamily="34" charset="-128"/>
            </a:endParaRPr>
          </a:p>
          <a:p>
            <a:pPr eaLnBrk="1" hangingPunct="1">
              <a:lnSpc>
                <a:spcPct val="80000"/>
              </a:lnSpc>
            </a:pPr>
            <a:r>
              <a:rPr lang="en-AU" sz="2800" b="1" dirty="0">
                <a:solidFill>
                  <a:srgbClr val="FFFF00"/>
                </a:solidFill>
                <a:ea typeface="ＭＳ Ｐゴシック" pitchFamily="34" charset="-128"/>
              </a:rPr>
              <a:t>An appeal is not a substitute for a late Illness/Misadventure claim. </a:t>
            </a: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p:txBody>
          <a:bodyPr/>
          <a:lstStyle/>
          <a:p>
            <a:r>
              <a:rPr lang="en-AU"/>
              <a:t>© NSW Department of Education | Opportunity class and selective high school placement</a:t>
            </a:r>
            <a:endParaRPr lang="en-AU" dirty="0"/>
          </a:p>
        </p:txBody>
      </p:sp>
    </p:spTree>
    <p:extLst>
      <p:ext uri="{BB962C8B-B14F-4D97-AF65-F5344CB8AC3E}">
        <p14:creationId xmlns:p14="http://schemas.microsoft.com/office/powerpoint/2010/main" val="738075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a:ea typeface="ＭＳ Ｐゴシック" pitchFamily="34" charset="-128"/>
              </a:rPr>
              <a:t>Contact details</a:t>
            </a:r>
          </a:p>
        </p:txBody>
      </p:sp>
      <p:sp>
        <p:nvSpPr>
          <p:cNvPr id="48131" name="Content Placeholder 2"/>
          <p:cNvSpPr>
            <a:spLocks noGrp="1"/>
          </p:cNvSpPr>
          <p:nvPr>
            <p:ph idx="4294967295"/>
          </p:nvPr>
        </p:nvSpPr>
        <p:spPr bwMode="auto">
          <a:xfrm>
            <a:off x="395542" y="1131590"/>
            <a:ext cx="8748458" cy="3434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eaLnBrk="1" hangingPunct="1"/>
            <a:endParaRPr lang="en-AU" sz="2800" b="1" dirty="0">
              <a:ea typeface="ＭＳ Ｐゴシック" pitchFamily="34" charset="-128"/>
            </a:endParaRPr>
          </a:p>
          <a:p>
            <a:pPr eaLnBrk="1" hangingPunct="1"/>
            <a:r>
              <a:rPr lang="en-AU" sz="2400" b="1" dirty="0">
                <a:solidFill>
                  <a:schemeClr val="bg1"/>
                </a:solidFill>
                <a:ea typeface="ＭＳ Ｐゴシック" pitchFamily="34" charset="-128"/>
              </a:rPr>
              <a:t>High Performing Students Unit</a:t>
            </a:r>
          </a:p>
          <a:p>
            <a:pPr eaLnBrk="1" hangingPunct="1"/>
            <a:endParaRPr lang="en-AU" sz="2400" b="1" dirty="0">
              <a:solidFill>
                <a:schemeClr val="bg1"/>
              </a:solidFill>
              <a:ea typeface="ＭＳ Ｐゴシック" pitchFamily="34" charset="-128"/>
            </a:endParaRPr>
          </a:p>
          <a:p>
            <a:pPr eaLnBrk="1" hangingPunct="1"/>
            <a:r>
              <a:rPr lang="en-AU" sz="2400" b="1" dirty="0">
                <a:solidFill>
                  <a:schemeClr val="bg1"/>
                </a:solidFill>
                <a:ea typeface="ＭＳ Ｐゴシック" pitchFamily="34" charset="-128"/>
              </a:rPr>
              <a:t>Telephone: 		1300 880 </a:t>
            </a:r>
            <a:r>
              <a:rPr lang="en-AU" sz="2400" b="1" dirty="0" smtClean="0">
                <a:solidFill>
                  <a:schemeClr val="bg1"/>
                </a:solidFill>
                <a:ea typeface="ＭＳ Ｐゴシック" pitchFamily="34" charset="-128"/>
              </a:rPr>
              <a:t>367</a:t>
            </a:r>
            <a:br>
              <a:rPr lang="en-AU" sz="2400" b="1" dirty="0" smtClean="0">
                <a:solidFill>
                  <a:schemeClr val="bg1"/>
                </a:solidFill>
                <a:ea typeface="ＭＳ Ｐゴシック" pitchFamily="34" charset="-128"/>
              </a:rPr>
            </a:br>
            <a:r>
              <a:rPr lang="en-AU" sz="2400" b="1" dirty="0">
                <a:solidFill>
                  <a:schemeClr val="bg1"/>
                </a:solidFill>
                <a:ea typeface="ＭＳ Ｐゴシック" pitchFamily="34" charset="-128"/>
              </a:rPr>
              <a:t>	 		</a:t>
            </a:r>
          </a:p>
          <a:p>
            <a:pPr eaLnBrk="1" hangingPunct="1"/>
            <a:r>
              <a:rPr lang="en-AU" sz="2400" b="1" dirty="0">
                <a:solidFill>
                  <a:schemeClr val="bg1"/>
                </a:solidFill>
                <a:ea typeface="ＭＳ Ｐゴシック" pitchFamily="34" charset="-128"/>
              </a:rPr>
              <a:t>Email:		ssu@det.nsw.edu.au</a:t>
            </a:r>
          </a:p>
          <a:p>
            <a:r>
              <a:rPr lang="en-AU" sz="3600" b="1" dirty="0">
                <a:solidFill>
                  <a:srgbClr val="FFFF00"/>
                </a:solidFill>
                <a:ea typeface="ＭＳ Ｐゴシック" pitchFamily="34" charset="-128"/>
                <a:hlinkClick r:id="rId3"/>
              </a:rPr>
              <a:t>https://education.nsw.gov.au/shs-oc</a:t>
            </a:r>
            <a:endParaRPr lang="en-AU" sz="3600" b="1" dirty="0">
              <a:solidFill>
                <a:srgbClr val="FFFF00"/>
              </a:solidFill>
              <a:ea typeface="ＭＳ Ｐゴシック" pitchFamily="34" charset="-128"/>
            </a:endParaRPr>
          </a:p>
          <a:p>
            <a:endParaRPr lang="en-AU" sz="2800" b="1" dirty="0">
              <a:solidFill>
                <a:schemeClr val="bg1"/>
              </a:solidFill>
              <a:ea typeface="ＭＳ Ｐゴシック" pitchFamily="34" charset="-128"/>
            </a:endParaRPr>
          </a:p>
          <a:p>
            <a:pPr eaLnBrk="1" hangingPunct="1"/>
            <a:endParaRPr lang="en-AU" dirty="0">
              <a:ea typeface="ＭＳ Ｐゴシック" pitchFamily="34" charset="-128"/>
            </a:endParaRPr>
          </a:p>
          <a:p>
            <a:pPr eaLnBrk="1" hangingPunct="1"/>
            <a:endParaRPr lang="en-US" dirty="0">
              <a:ea typeface="ＭＳ Ｐゴシック" pitchFamily="34" charset="-128"/>
            </a:endParaRP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a:xfrm>
            <a:off x="395536" y="4749627"/>
            <a:ext cx="4608512"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3422117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err="1">
                <a:ea typeface="ＭＳ Ｐゴシック" pitchFamily="34" charset="-128"/>
              </a:rPr>
              <a:t>facebook</a:t>
            </a:r>
            <a:endParaRPr lang="en-US" dirty="0">
              <a:ea typeface="ＭＳ Ｐゴシック" pitchFamily="34" charset="-128"/>
            </a:endParaRPr>
          </a:p>
        </p:txBody>
      </p:sp>
      <p:sp>
        <p:nvSpPr>
          <p:cNvPr id="49155" name="Content Placeholder 2"/>
          <p:cNvSpPr>
            <a:spLocks noGrp="1"/>
          </p:cNvSpPr>
          <p:nvPr>
            <p:ph idx="4294967295"/>
          </p:nvPr>
        </p:nvSpPr>
        <p:spPr bwMode="auto">
          <a:xfrm>
            <a:off x="683568" y="1292225"/>
            <a:ext cx="8280920" cy="332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en-US" dirty="0">
              <a:ea typeface="ＭＳ Ｐゴシック" pitchFamily="34" charset="-128"/>
            </a:endParaRPr>
          </a:p>
          <a:p>
            <a:pPr eaLnBrk="1" hangingPunct="1"/>
            <a:r>
              <a:rPr lang="en-US" sz="2400" u="sng" dirty="0">
                <a:solidFill>
                  <a:schemeClr val="bg1"/>
                </a:solidFill>
                <a:ea typeface="ＭＳ Ｐゴシック" pitchFamily="34" charset="-128"/>
              </a:rPr>
              <a:t>facebook.com.au/</a:t>
            </a:r>
            <a:r>
              <a:rPr lang="en-US" sz="2400" u="sng" dirty="0" err="1">
                <a:solidFill>
                  <a:schemeClr val="bg1"/>
                </a:solidFill>
                <a:ea typeface="ＭＳ Ｐゴシック" pitchFamily="34" charset="-128"/>
              </a:rPr>
              <a:t>Selectivehighschoolplacement</a:t>
            </a:r>
            <a:endParaRPr lang="en-US" sz="2400" u="sng" dirty="0">
              <a:solidFill>
                <a:schemeClr val="bg1"/>
              </a:solidFill>
              <a:ea typeface="ＭＳ Ｐゴシック" pitchFamily="34" charset="-128"/>
            </a:endParaRPr>
          </a:p>
          <a:p>
            <a:pPr eaLnBrk="1" hangingPunct="1"/>
            <a:endParaRPr lang="en-US" sz="2400" u="sng" dirty="0">
              <a:solidFill>
                <a:schemeClr val="bg1"/>
              </a:solidFill>
              <a:ea typeface="ＭＳ Ｐゴシック" pitchFamily="34" charset="-128"/>
            </a:endParaRPr>
          </a:p>
          <a:p>
            <a:r>
              <a:rPr lang="en-US" sz="2400" u="sng" dirty="0">
                <a:solidFill>
                  <a:schemeClr val="bg1"/>
                </a:solidFill>
                <a:ea typeface="ＭＳ Ｐゴシック" pitchFamily="34" charset="-128"/>
              </a:rPr>
              <a:t>facebook.com.au/</a:t>
            </a:r>
            <a:r>
              <a:rPr lang="en-US" sz="2400" u="sng" dirty="0" err="1">
                <a:solidFill>
                  <a:schemeClr val="bg1"/>
                </a:solidFill>
                <a:ea typeface="ＭＳ Ｐゴシック" pitchFamily="34" charset="-128"/>
              </a:rPr>
              <a:t>Opportunityclassplacement</a:t>
            </a:r>
            <a:endParaRPr lang="en-US" sz="2400" u="sng" dirty="0">
              <a:solidFill>
                <a:schemeClr val="bg1"/>
              </a:solidFill>
              <a:ea typeface="ＭＳ Ｐゴシック" pitchFamily="34" charset="-128"/>
            </a:endParaRPr>
          </a:p>
          <a:p>
            <a:pPr eaLnBrk="1" hangingPunct="1"/>
            <a:endParaRPr lang="en-US" sz="3200" dirty="0">
              <a:ea typeface="ＭＳ Ｐゴシック" pitchFamily="34" charset="-128"/>
            </a:endParaRPr>
          </a:p>
        </p:txBody>
      </p:sp>
      <p:sp>
        <p:nvSpPr>
          <p:cNvPr id="2" name="Date Placeholder 1"/>
          <p:cNvSpPr>
            <a:spLocks noGrp="1"/>
          </p:cNvSpPr>
          <p:nvPr>
            <p:ph type="dt" sz="half" idx="10"/>
          </p:nvPr>
        </p:nvSpPr>
        <p:spPr/>
        <p:txBody>
          <a:bodyPr/>
          <a:lstStyle/>
          <a:p>
            <a:r>
              <a:rPr lang="en-AU" dirty="0"/>
              <a:t>October 2017</a:t>
            </a:r>
          </a:p>
        </p:txBody>
      </p:sp>
      <p:sp>
        <p:nvSpPr>
          <p:cNvPr id="3" name="Footer Placeholder 2"/>
          <p:cNvSpPr>
            <a:spLocks noGrp="1"/>
          </p:cNvSpPr>
          <p:nvPr>
            <p:ph type="ftr" sz="quarter" idx="11"/>
          </p:nvPr>
        </p:nvSpPr>
        <p:spPr>
          <a:xfrm>
            <a:off x="395536" y="4749627"/>
            <a:ext cx="5328592" cy="273844"/>
          </a:xfrm>
        </p:spPr>
        <p:txBody>
          <a:bodyPr/>
          <a:lstStyle/>
          <a:p>
            <a:r>
              <a:rPr lang="en-AU" dirty="0"/>
              <a:t>© NSW Department of Education | Opportunity class and selective high school placement</a:t>
            </a:r>
          </a:p>
        </p:txBody>
      </p:sp>
    </p:spTree>
    <p:extLst>
      <p:ext uri="{BB962C8B-B14F-4D97-AF65-F5344CB8AC3E}">
        <p14:creationId xmlns:p14="http://schemas.microsoft.com/office/powerpoint/2010/main" val="254845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What is different?</a:t>
            </a:r>
            <a:endParaRPr lang="en-AU" dirty="0">
              <a:latin typeface="+mn-lt"/>
            </a:endParaRP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95541" y="4869656"/>
            <a:ext cx="4032443" cy="273844"/>
          </a:xfrm>
        </p:spPr>
        <p:txBody>
          <a:bodyPr/>
          <a:lstStyle/>
          <a:p>
            <a:r>
              <a:rPr lang="en-AU"/>
              <a:t>© NSW Department of Education | Opportunity class and selective high school placement</a:t>
            </a:r>
            <a:endParaRPr lang="en-AU" dirty="0"/>
          </a:p>
        </p:txBody>
      </p:sp>
      <p:sp>
        <p:nvSpPr>
          <p:cNvPr id="23" name="Rectangle 22"/>
          <p:cNvSpPr/>
          <p:nvPr/>
        </p:nvSpPr>
        <p:spPr>
          <a:xfrm>
            <a:off x="6012160" y="1131591"/>
            <a:ext cx="2592288" cy="651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t>Students do not have to wait for slower learners</a:t>
            </a:r>
            <a:endParaRPr lang="en-AU" dirty="0"/>
          </a:p>
        </p:txBody>
      </p:sp>
      <p:sp>
        <p:nvSpPr>
          <p:cNvPr id="26" name="Rectangle 25"/>
          <p:cNvSpPr/>
          <p:nvPr/>
        </p:nvSpPr>
        <p:spPr>
          <a:xfrm>
            <a:off x="6012160" y="1886127"/>
            <a:ext cx="2592288" cy="651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t>Teachers can use G &amp; T resources and techniques</a:t>
            </a:r>
            <a:endParaRPr lang="en-AU" dirty="0"/>
          </a:p>
        </p:txBody>
      </p:sp>
      <p:sp>
        <p:nvSpPr>
          <p:cNvPr id="28" name="Rectangle 27"/>
          <p:cNvSpPr/>
          <p:nvPr/>
        </p:nvSpPr>
        <p:spPr>
          <a:xfrm>
            <a:off x="6012160" y="2663667"/>
            <a:ext cx="2592288" cy="651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t>Students form social and academic networks</a:t>
            </a:r>
          </a:p>
        </p:txBody>
      </p:sp>
      <p:cxnSp>
        <p:nvCxnSpPr>
          <p:cNvPr id="25" name="Straight Connector 24"/>
          <p:cNvCxnSpPr/>
          <p:nvPr/>
        </p:nvCxnSpPr>
        <p:spPr>
          <a:xfrm>
            <a:off x="5270212" y="2211710"/>
            <a:ext cx="34672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32046" y="2947173"/>
            <a:ext cx="706761"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92080" y="3916991"/>
            <a:ext cx="34672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292080" y="1419623"/>
            <a:ext cx="0" cy="2494287"/>
          </a:xfrm>
          <a:prstGeom prst="line">
            <a:avLst/>
          </a:prstGeom>
          <a:ln w="12700">
            <a:solidFill>
              <a:schemeClr val="tx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descr="C:\Users\mpollak\Pictures\class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670" y="1647097"/>
            <a:ext cx="3847372" cy="2566280"/>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p:cNvCxnSpPr/>
          <p:nvPr/>
        </p:nvCxnSpPr>
        <p:spPr>
          <a:xfrm>
            <a:off x="5297188" y="1419622"/>
            <a:ext cx="34672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012160" y="3435846"/>
            <a:ext cx="2592288" cy="651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t>Very bright students don’t feel isolated</a:t>
            </a:r>
            <a:endParaRPr lang="en-AU" dirty="0"/>
          </a:p>
        </p:txBody>
      </p:sp>
    </p:spTree>
    <p:extLst>
      <p:ext uri="{BB962C8B-B14F-4D97-AF65-F5344CB8AC3E}">
        <p14:creationId xmlns:p14="http://schemas.microsoft.com/office/powerpoint/2010/main" val="274355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Characteristics of the gifted and talented</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53972" y="4836673"/>
            <a:ext cx="4032448" cy="273844"/>
          </a:xfrm>
        </p:spPr>
        <p:txBody>
          <a:bodyPr/>
          <a:lstStyle/>
          <a:p>
            <a:r>
              <a:rPr lang="en-AU"/>
              <a:t>© NSW Department of Education | Opportunity class and selective high school placement</a:t>
            </a:r>
            <a:endParaRPr lang="en-AU" dirty="0"/>
          </a:p>
        </p:txBody>
      </p:sp>
      <p:sp>
        <p:nvSpPr>
          <p:cNvPr id="7" name="Content Placeholder 7"/>
          <p:cNvSpPr txBox="1">
            <a:spLocks/>
          </p:cNvSpPr>
          <p:nvPr/>
        </p:nvSpPr>
        <p:spPr>
          <a:xfrm>
            <a:off x="395536" y="1200153"/>
            <a:ext cx="4032448" cy="3531839"/>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learns rapidly</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excellent memory </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creative or imaginative</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independent</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sense of humour </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highly motivated</a:t>
            </a:r>
          </a:p>
          <a:p>
            <a:pPr marL="342900" indent="-342900" fontAlgn="base">
              <a:spcBef>
                <a:spcPct val="20000"/>
              </a:spcBef>
              <a:spcAft>
                <a:spcPct val="0"/>
              </a:spcAft>
              <a:buFontTx/>
              <a:buChar char="•"/>
              <a:defRPr/>
            </a:pPr>
            <a:r>
              <a:rPr lang="en-AU" sz="2400" kern="0" dirty="0">
                <a:solidFill>
                  <a:srgbClr val="FFFFFF"/>
                </a:solidFill>
                <a:latin typeface="Arial"/>
                <a:ea typeface="ＭＳ Ｐゴシック" charset="0"/>
              </a:rPr>
              <a:t>critical thinker</a:t>
            </a:r>
          </a:p>
          <a:p>
            <a:pPr marL="342900" indent="-342900" fontAlgn="base">
              <a:spcBef>
                <a:spcPct val="20000"/>
              </a:spcBef>
              <a:spcAft>
                <a:spcPct val="0"/>
              </a:spcAft>
              <a:buFontTx/>
              <a:buChar char="•"/>
              <a:defRPr/>
            </a:pPr>
            <a:endParaRPr lang="en-AU" sz="2400" kern="0" dirty="0">
              <a:solidFill>
                <a:schemeClr val="tx1"/>
              </a:solidFill>
              <a:latin typeface="Arial"/>
              <a:ea typeface="ＭＳ Ｐゴシック" charset="0"/>
            </a:endParaRPr>
          </a:p>
        </p:txBody>
      </p:sp>
      <p:sp>
        <p:nvSpPr>
          <p:cNvPr id="8" name="TextBox 7"/>
          <p:cNvSpPr txBox="1"/>
          <p:nvPr/>
        </p:nvSpPr>
        <p:spPr>
          <a:xfrm>
            <a:off x="4572006" y="1200150"/>
            <a:ext cx="4248473" cy="3416320"/>
          </a:xfrm>
          <a:prstGeom prst="rect">
            <a:avLst/>
          </a:prstGeom>
          <a:noFill/>
        </p:spPr>
        <p:txBody>
          <a:bodyPr wrap="square" rtlCol="0">
            <a:spAutoFit/>
          </a:bodyPr>
          <a:lstStyle/>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superior leader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questions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socially and morally responsible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advanced vocabulary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draws inferences</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advanced reader </a:t>
            </a:r>
          </a:p>
          <a:p>
            <a:pPr marL="457200" indent="-457200">
              <a:buFont typeface="Arial" panose="020B0604020202020204" pitchFamily="34" charset="0"/>
              <a:buChar char="•"/>
              <a:defRPr/>
            </a:pPr>
            <a:r>
              <a:rPr lang="en-AU" sz="2400" kern="0" dirty="0">
                <a:solidFill>
                  <a:srgbClr val="FFFFFF"/>
                </a:solidFill>
                <a:latin typeface="Arial"/>
                <a:ea typeface="ＭＳ Ｐゴシック" charset="0"/>
              </a:rPr>
              <a:t>advanced interests</a:t>
            </a:r>
          </a:p>
          <a:p>
            <a:pPr marL="457200" indent="-457200">
              <a:buFont typeface="Arial" panose="020B0604020202020204" pitchFamily="34" charset="0"/>
              <a:buChar char="•"/>
            </a:pPr>
            <a:endParaRPr lang="en-AU" sz="2400" kern="0" dirty="0">
              <a:latin typeface="Arial"/>
              <a:ea typeface="ＭＳ Ｐゴシック" charset="0"/>
            </a:endParaRPr>
          </a:p>
        </p:txBody>
      </p:sp>
    </p:spTree>
    <p:extLst>
      <p:ext uri="{BB962C8B-B14F-4D97-AF65-F5344CB8AC3E}">
        <p14:creationId xmlns:p14="http://schemas.microsoft.com/office/powerpoint/2010/main" val="37783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Number of opportunity classes</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53972" y="4836673"/>
            <a:ext cx="4032448" cy="273844"/>
          </a:xfrm>
        </p:spPr>
        <p:txBody>
          <a:bodyPr/>
          <a:lstStyle/>
          <a:p>
            <a:r>
              <a:rPr lang="en-AU"/>
              <a:t>© NSW Department of Education | Opportunity class and selective high school placement</a:t>
            </a:r>
            <a:endParaRPr lang="en-AU" dirty="0"/>
          </a:p>
        </p:txBody>
      </p:sp>
      <p:sp>
        <p:nvSpPr>
          <p:cNvPr id="7" name="Content Placeholder 7"/>
          <p:cNvSpPr txBox="1">
            <a:spLocks/>
          </p:cNvSpPr>
          <p:nvPr/>
        </p:nvSpPr>
        <p:spPr>
          <a:xfrm>
            <a:off x="395536" y="1200153"/>
            <a:ext cx="4032448" cy="3531839"/>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fontAlgn="base">
              <a:spcBef>
                <a:spcPct val="20000"/>
              </a:spcBef>
              <a:spcAft>
                <a:spcPct val="0"/>
              </a:spcAft>
              <a:buFontTx/>
              <a:buChar char="•"/>
              <a:defRPr/>
            </a:pPr>
            <a:endParaRPr lang="en-AU" sz="2400" kern="0" dirty="0">
              <a:solidFill>
                <a:schemeClr val="tx1"/>
              </a:solidFill>
              <a:latin typeface="Arial"/>
              <a:ea typeface="ＭＳ Ｐゴシック" charset="0"/>
            </a:endParaRPr>
          </a:p>
        </p:txBody>
      </p:sp>
      <p:sp>
        <p:nvSpPr>
          <p:cNvPr id="9" name="Content Placeholder 2"/>
          <p:cNvSpPr txBox="1">
            <a:spLocks/>
          </p:cNvSpPr>
          <p:nvPr/>
        </p:nvSpPr>
        <p:spPr>
          <a:xfrm>
            <a:off x="395542" y="1200153"/>
            <a:ext cx="8280921" cy="3531839"/>
          </a:xfrm>
          <a:prstGeom prst="rect">
            <a:avLst/>
          </a:prstGeom>
        </p:spPr>
        <p:txBody>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800" dirty="0">
                <a:solidFill>
                  <a:srgbClr val="FFFFFF"/>
                </a:solidFill>
              </a:rPr>
              <a:t>There are 76 schools with opportunity classes</a:t>
            </a:r>
          </a:p>
          <a:p>
            <a:pPr marL="171450" indent="-171450">
              <a:buFont typeface="Arial" panose="020B0604020202020204" pitchFamily="34" charset="0"/>
              <a:buChar char="•"/>
            </a:pPr>
            <a:r>
              <a:rPr lang="en-AU" sz="2800" dirty="0">
                <a:solidFill>
                  <a:srgbClr val="FFFFFF"/>
                </a:solidFill>
              </a:rPr>
              <a:t>45 in metropolitan Sydney</a:t>
            </a:r>
          </a:p>
          <a:p>
            <a:pPr marL="171450" indent="-171450">
              <a:buFont typeface="Arial" panose="020B0604020202020204" pitchFamily="34" charset="0"/>
              <a:buChar char="•"/>
            </a:pPr>
            <a:r>
              <a:rPr lang="en-AU" sz="2800" dirty="0">
                <a:solidFill>
                  <a:srgbClr val="FFFFFF"/>
                </a:solidFill>
              </a:rPr>
              <a:t>31 in rural or regional centres</a:t>
            </a:r>
          </a:p>
          <a:p>
            <a:pPr marL="171450" indent="-171450">
              <a:buFont typeface="Arial" panose="020B0604020202020204" pitchFamily="34" charset="0"/>
              <a:buChar char="•"/>
            </a:pPr>
            <a:endParaRPr lang="en-AU" sz="2800" dirty="0">
              <a:solidFill>
                <a:srgbClr val="FFFFFF"/>
              </a:solidFill>
            </a:endParaRPr>
          </a:p>
          <a:p>
            <a:r>
              <a:rPr lang="en-AU" sz="2800" dirty="0">
                <a:solidFill>
                  <a:srgbClr val="FFFFFF"/>
                </a:solidFill>
              </a:rPr>
              <a:t>There are 1740 Year 5 places across NSW</a:t>
            </a:r>
          </a:p>
        </p:txBody>
      </p:sp>
    </p:spTree>
    <p:extLst>
      <p:ext uri="{BB962C8B-B14F-4D97-AF65-F5344CB8AC3E}">
        <p14:creationId xmlns:p14="http://schemas.microsoft.com/office/powerpoint/2010/main" val="164436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Application rates</a:t>
            </a:r>
            <a:endParaRPr lang="en-AU" dirty="0">
              <a:latin typeface="+mn-lt"/>
            </a:endParaRP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55896" y="4851428"/>
            <a:ext cx="3888432" cy="273844"/>
          </a:xfrm>
        </p:spPr>
        <p:txBody>
          <a:bodyPr/>
          <a:lstStyle/>
          <a:p>
            <a:r>
              <a:rPr lang="en-AU"/>
              <a:t>© NSW Department of Education | Opportunity class and selective high school placement</a:t>
            </a:r>
            <a:endParaRPr lang="en-AU" dirty="0"/>
          </a:p>
        </p:txBody>
      </p:sp>
      <p:sp>
        <p:nvSpPr>
          <p:cNvPr id="11" name="TextBox 10"/>
          <p:cNvSpPr txBox="1"/>
          <p:nvPr/>
        </p:nvSpPr>
        <p:spPr>
          <a:xfrm>
            <a:off x="395536" y="1491634"/>
            <a:ext cx="4320480" cy="646331"/>
          </a:xfrm>
          <a:prstGeom prst="rect">
            <a:avLst/>
          </a:prstGeom>
          <a:noFill/>
        </p:spPr>
        <p:txBody>
          <a:bodyPr wrap="square" rtlCol="0">
            <a:spAutoFit/>
          </a:bodyPr>
          <a:lstStyle/>
          <a:p>
            <a:pPr marL="6350" indent="-6350">
              <a:defRPr/>
            </a:pPr>
            <a:r>
              <a:rPr lang="en-AU" dirty="0" smtClean="0">
                <a:solidFill>
                  <a:srgbClr val="FFFFFF"/>
                </a:solidFill>
                <a:latin typeface="Arial" panose="020B0604020202020204" pitchFamily="34" charset="0"/>
                <a:ea typeface="ＭＳ Ｐゴシック" pitchFamily="34" charset="-128"/>
                <a:cs typeface="Arial" panose="020B0604020202020204" pitchFamily="34" charset="0"/>
              </a:rPr>
              <a:t>2018 </a:t>
            </a:r>
            <a:r>
              <a:rPr lang="en-AU" dirty="0">
                <a:solidFill>
                  <a:srgbClr val="FFFFFF"/>
                </a:solidFill>
                <a:latin typeface="Arial" panose="020B0604020202020204" pitchFamily="34" charset="0"/>
                <a:ea typeface="ＭＳ Ｐゴシック" pitchFamily="34" charset="-128"/>
                <a:cs typeface="Arial" panose="020B0604020202020204" pitchFamily="34" charset="0"/>
              </a:rPr>
              <a:t>selective high school entry </a:t>
            </a:r>
            <a:r>
              <a:rPr lang="en-AU" dirty="0" smtClean="0">
                <a:solidFill>
                  <a:srgbClr val="FFFFFF"/>
                </a:solidFill>
                <a:latin typeface="Arial" panose="020B0604020202020204" pitchFamily="34" charset="0"/>
                <a:ea typeface="ＭＳ Ｐゴシック" pitchFamily="34" charset="-128"/>
                <a:cs typeface="Arial" panose="020B0604020202020204" pitchFamily="34" charset="0"/>
              </a:rPr>
              <a:t>14,501 </a:t>
            </a:r>
            <a:r>
              <a:rPr lang="en-AU" dirty="0">
                <a:solidFill>
                  <a:srgbClr val="FFFFFF"/>
                </a:solidFill>
                <a:latin typeface="Arial" panose="020B0604020202020204" pitchFamily="34" charset="0"/>
                <a:ea typeface="ＭＳ Ｐゴシック" pitchFamily="34" charset="-128"/>
                <a:cs typeface="Arial" panose="020B0604020202020204" pitchFamily="34" charset="0"/>
              </a:rPr>
              <a:t>applications for 4,213 Year 7 vacancies</a:t>
            </a:r>
            <a:r>
              <a:rPr lang="en-AU" dirty="0" smtClean="0">
                <a:solidFill>
                  <a:srgbClr val="FFFFFF"/>
                </a:solidFill>
                <a:latin typeface="Arial" panose="020B0604020202020204" pitchFamily="34" charset="0"/>
                <a:ea typeface="ＭＳ Ｐゴシック" pitchFamily="34" charset="-128"/>
                <a:cs typeface="Arial" panose="020B0604020202020204" pitchFamily="34" charset="0"/>
              </a:rPr>
              <a:t>.</a:t>
            </a:r>
            <a:endParaRPr lang="en-AU"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16" name="Block Arc 15"/>
          <p:cNvSpPr/>
          <p:nvPr/>
        </p:nvSpPr>
        <p:spPr>
          <a:xfrm>
            <a:off x="6120809" y="1488900"/>
            <a:ext cx="2015593" cy="2015593"/>
          </a:xfrm>
          <a:prstGeom prst="blockArc">
            <a:avLst>
              <a:gd name="adj1" fmla="val 10800000"/>
              <a:gd name="adj2" fmla="val 5459220"/>
              <a:gd name="adj3" fmla="val 1204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17" name="Oval 16"/>
          <p:cNvSpPr/>
          <p:nvPr/>
        </p:nvSpPr>
        <p:spPr>
          <a:xfrm>
            <a:off x="6595633" y="1963729"/>
            <a:ext cx="1065932" cy="10659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p:cNvGrpSpPr/>
          <p:nvPr/>
        </p:nvGrpSpPr>
        <p:grpSpPr>
          <a:xfrm>
            <a:off x="6852246" y="2226818"/>
            <a:ext cx="600075" cy="488951"/>
            <a:chOff x="4273550" y="3633788"/>
            <a:chExt cx="600075" cy="488951"/>
          </a:xfrm>
          <a:solidFill>
            <a:schemeClr val="tx2"/>
          </a:solidFill>
        </p:grpSpPr>
        <p:sp>
          <p:nvSpPr>
            <p:cNvPr id="12"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0"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2"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3"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4"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5"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6"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27"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grpSp>
      <p:sp>
        <p:nvSpPr>
          <p:cNvPr id="28" name="TextBox 27"/>
          <p:cNvSpPr txBox="1"/>
          <p:nvPr/>
        </p:nvSpPr>
        <p:spPr>
          <a:xfrm>
            <a:off x="2339752" y="3110646"/>
            <a:ext cx="4320480" cy="646331"/>
          </a:xfrm>
          <a:prstGeom prst="rect">
            <a:avLst/>
          </a:prstGeom>
          <a:noFill/>
        </p:spPr>
        <p:txBody>
          <a:bodyPr wrap="square" rtlCol="0">
            <a:spAutoFit/>
          </a:bodyPr>
          <a:lstStyle/>
          <a:p>
            <a:pPr marL="6350" indent="-6350">
              <a:defRPr/>
            </a:pPr>
            <a:r>
              <a:rPr lang="en-AU" dirty="0" smtClean="0">
                <a:solidFill>
                  <a:srgbClr val="FFFFFF"/>
                </a:solidFill>
                <a:latin typeface="Arial" panose="020B0604020202020204" pitchFamily="34" charset="0"/>
                <a:ea typeface="ＭＳ Ｐゴシック" pitchFamily="34" charset="-128"/>
                <a:cs typeface="Arial" panose="020B0604020202020204" pitchFamily="34" charset="0"/>
              </a:rPr>
              <a:t>2018 </a:t>
            </a:r>
            <a:r>
              <a:rPr lang="en-AU" dirty="0">
                <a:solidFill>
                  <a:srgbClr val="FFFFFF"/>
                </a:solidFill>
                <a:latin typeface="Arial" panose="020B0604020202020204" pitchFamily="34" charset="0"/>
                <a:ea typeface="ＭＳ Ｐゴシック" pitchFamily="34" charset="-128"/>
                <a:cs typeface="Arial" panose="020B0604020202020204" pitchFamily="34" charset="0"/>
              </a:rPr>
              <a:t>opportunity class entry </a:t>
            </a:r>
            <a:r>
              <a:rPr lang="en-AU" dirty="0" smtClean="0">
                <a:solidFill>
                  <a:srgbClr val="FFFFFF"/>
                </a:solidFill>
                <a:latin typeface="Arial" panose="020B0604020202020204" pitchFamily="34" charset="0"/>
                <a:ea typeface="ＭＳ Ｐゴシック" pitchFamily="34" charset="-128"/>
                <a:cs typeface="Arial" panose="020B0604020202020204" pitchFamily="34" charset="0"/>
              </a:rPr>
              <a:t>11,849 </a:t>
            </a:r>
            <a:r>
              <a:rPr lang="en-AU" dirty="0">
                <a:solidFill>
                  <a:srgbClr val="FFFFFF"/>
                </a:solidFill>
                <a:latin typeface="Arial" panose="020B0604020202020204" pitchFamily="34" charset="0"/>
                <a:ea typeface="ＭＳ Ｐゴシック" pitchFamily="34" charset="-128"/>
                <a:cs typeface="Arial" panose="020B0604020202020204" pitchFamily="34" charset="0"/>
              </a:rPr>
              <a:t>applications for </a:t>
            </a:r>
            <a:r>
              <a:rPr lang="en-AU" dirty="0" smtClean="0">
                <a:solidFill>
                  <a:srgbClr val="FFFFFF"/>
                </a:solidFill>
                <a:latin typeface="Arial" panose="020B0604020202020204" pitchFamily="34" charset="0"/>
                <a:ea typeface="ＭＳ Ｐゴシック" pitchFamily="34" charset="-128"/>
                <a:cs typeface="Arial" panose="020B0604020202020204" pitchFamily="34" charset="0"/>
              </a:rPr>
              <a:t>1,740 </a:t>
            </a:r>
            <a:r>
              <a:rPr lang="en-AU" dirty="0">
                <a:solidFill>
                  <a:srgbClr val="FFFFFF"/>
                </a:solidFill>
                <a:latin typeface="Arial" panose="020B0604020202020204" pitchFamily="34" charset="0"/>
                <a:ea typeface="ＭＳ Ｐゴシック" pitchFamily="34" charset="-128"/>
                <a:cs typeface="Arial" panose="020B0604020202020204" pitchFamily="34" charset="0"/>
              </a:rPr>
              <a:t>Year 5 vacancies</a:t>
            </a:r>
            <a:r>
              <a:rPr lang="en-AU" dirty="0" smtClean="0">
                <a:solidFill>
                  <a:srgbClr val="FFFFFF"/>
                </a:solidFill>
                <a:latin typeface="Arial" panose="020B0604020202020204" pitchFamily="34" charset="0"/>
                <a:ea typeface="ＭＳ Ｐゴシック" pitchFamily="34" charset="-128"/>
                <a:cs typeface="Arial" panose="020B0604020202020204" pitchFamily="34" charset="0"/>
              </a:rPr>
              <a:t>.</a:t>
            </a:r>
            <a:endParaRPr lang="en-AU" dirty="0">
              <a:solidFill>
                <a:srgbClr val="FFFFFF"/>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19225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Why read the application information? </a:t>
            </a:r>
            <a:endParaRPr lang="en-AU" dirty="0">
              <a:latin typeface="+mn-lt"/>
            </a:endParaRPr>
          </a:p>
        </p:txBody>
      </p:sp>
      <p:sp>
        <p:nvSpPr>
          <p:cNvPr id="3" name="Date Placeholder 2"/>
          <p:cNvSpPr>
            <a:spLocks noGrp="1"/>
          </p:cNvSpPr>
          <p:nvPr>
            <p:ph type="dt" sz="half" idx="10"/>
          </p:nvPr>
        </p:nvSpPr>
        <p:spPr/>
        <p:txBody>
          <a:bodyPr/>
          <a:lstStyle/>
          <a:p>
            <a:r>
              <a:rPr lang="en-AU" dirty="0">
                <a:solidFill>
                  <a:srgbClr val="425968"/>
                </a:solidFill>
              </a:rPr>
              <a:t>October 2017</a:t>
            </a:r>
          </a:p>
        </p:txBody>
      </p:sp>
      <p:sp>
        <p:nvSpPr>
          <p:cNvPr id="4" name="Footer Placeholder 3"/>
          <p:cNvSpPr>
            <a:spLocks noGrp="1"/>
          </p:cNvSpPr>
          <p:nvPr>
            <p:ph type="ftr" sz="quarter" idx="11"/>
          </p:nvPr>
        </p:nvSpPr>
        <p:spPr>
          <a:xfrm>
            <a:off x="360761" y="4856090"/>
            <a:ext cx="3960440" cy="273844"/>
          </a:xfrm>
        </p:spPr>
        <p:txBody>
          <a:bodyPr/>
          <a:lstStyle/>
          <a:p>
            <a:r>
              <a:rPr lang="en-AU">
                <a:solidFill>
                  <a:srgbClr val="425968"/>
                </a:solidFill>
              </a:rPr>
              <a:t>© NSW Department of Education | Opportunity class and selective high school placement</a:t>
            </a:r>
            <a:endParaRPr lang="en-AU" dirty="0">
              <a:solidFill>
                <a:srgbClr val="425968"/>
              </a:solidFill>
            </a:endParaRPr>
          </a:p>
        </p:txBody>
      </p:sp>
      <p:pic>
        <p:nvPicPr>
          <p:cNvPr id="23" name="chart"/>
          <p:cNvPicPr>
            <a:picLocks noChangeAspect="1"/>
          </p:cNvPicPr>
          <p:nvPr/>
        </p:nvPicPr>
        <p:blipFill>
          <a:blip r:embed="rId2"/>
          <a:stretch>
            <a:fillRect/>
          </a:stretch>
        </p:blipFill>
        <p:spPr>
          <a:xfrm>
            <a:off x="3448196" y="1764294"/>
            <a:ext cx="2247619" cy="2247619"/>
          </a:xfrm>
          <a:prstGeom prst="rect">
            <a:avLst/>
          </a:prstGeom>
          <a:ln>
            <a:noFill/>
          </a:ln>
        </p:spPr>
        <p:style>
          <a:lnRef idx="1">
            <a:schemeClr val="accent1"/>
          </a:lnRef>
          <a:fillRef idx="3">
            <a:schemeClr val="accent1"/>
          </a:fillRef>
          <a:effectRef idx="2">
            <a:schemeClr val="accent1"/>
          </a:effectRef>
          <a:fontRef idx="minor">
            <a:schemeClr val="lt1"/>
          </a:fontRef>
        </p:style>
      </p:pic>
      <p:sp>
        <p:nvSpPr>
          <p:cNvPr id="8" name="Cloud Callout 7"/>
          <p:cNvSpPr/>
          <p:nvPr/>
        </p:nvSpPr>
        <p:spPr>
          <a:xfrm>
            <a:off x="395542" y="1203598"/>
            <a:ext cx="1800200" cy="1396473"/>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endParaRPr>
          </a:p>
        </p:txBody>
      </p:sp>
      <p:sp>
        <p:nvSpPr>
          <p:cNvPr id="9" name="TextBox 8"/>
          <p:cNvSpPr txBox="1"/>
          <p:nvPr/>
        </p:nvSpPr>
        <p:spPr>
          <a:xfrm>
            <a:off x="683574" y="1440169"/>
            <a:ext cx="1224136" cy="923330"/>
          </a:xfrm>
          <a:prstGeom prst="rect">
            <a:avLst/>
          </a:prstGeom>
          <a:noFill/>
        </p:spPr>
        <p:txBody>
          <a:bodyPr wrap="square" rtlCol="0">
            <a:spAutoFit/>
          </a:bodyPr>
          <a:lstStyle/>
          <a:p>
            <a:r>
              <a:rPr lang="en-AU" dirty="0">
                <a:solidFill>
                  <a:schemeClr val="bg1"/>
                </a:solidFill>
              </a:rPr>
              <a:t>Where &amp; when  to apply?</a:t>
            </a:r>
          </a:p>
        </p:txBody>
      </p:sp>
      <p:sp>
        <p:nvSpPr>
          <p:cNvPr id="10" name="Cloud Callout 9"/>
          <p:cNvSpPr/>
          <p:nvPr/>
        </p:nvSpPr>
        <p:spPr>
          <a:xfrm>
            <a:off x="6274968" y="1131592"/>
            <a:ext cx="2160240" cy="1368152"/>
          </a:xfrm>
          <a:prstGeom prst="cloudCallout">
            <a:avLst>
              <a:gd name="adj1" fmla="val 39595"/>
              <a:gd name="adj2" fmla="val 440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bg1"/>
                </a:solidFill>
              </a:rPr>
              <a:t>When is the test?</a:t>
            </a:r>
          </a:p>
        </p:txBody>
      </p:sp>
      <p:sp>
        <p:nvSpPr>
          <p:cNvPr id="28" name="Cloud Callout 27"/>
          <p:cNvSpPr/>
          <p:nvPr/>
        </p:nvSpPr>
        <p:spPr>
          <a:xfrm>
            <a:off x="6532645" y="3092355"/>
            <a:ext cx="1872208" cy="1008112"/>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endParaRPr>
          </a:p>
        </p:txBody>
      </p:sp>
      <p:sp>
        <p:nvSpPr>
          <p:cNvPr id="29" name="TextBox 28"/>
          <p:cNvSpPr txBox="1"/>
          <p:nvPr/>
        </p:nvSpPr>
        <p:spPr>
          <a:xfrm>
            <a:off x="7014454" y="3273246"/>
            <a:ext cx="1224136" cy="738664"/>
          </a:xfrm>
          <a:prstGeom prst="rect">
            <a:avLst/>
          </a:prstGeom>
          <a:noFill/>
        </p:spPr>
        <p:txBody>
          <a:bodyPr wrap="square" rtlCol="0">
            <a:spAutoFit/>
          </a:bodyPr>
          <a:lstStyle/>
          <a:p>
            <a:r>
              <a:rPr lang="en-AU" sz="1400" dirty="0">
                <a:solidFill>
                  <a:schemeClr val="bg1"/>
                </a:solidFill>
              </a:rPr>
              <a:t>Which schools to choose?</a:t>
            </a:r>
          </a:p>
        </p:txBody>
      </p:sp>
      <p:sp>
        <p:nvSpPr>
          <p:cNvPr id="34" name="Cloud Callout 33"/>
          <p:cNvSpPr/>
          <p:nvPr/>
        </p:nvSpPr>
        <p:spPr>
          <a:xfrm>
            <a:off x="215516" y="3147814"/>
            <a:ext cx="2160240" cy="1368152"/>
          </a:xfrm>
          <a:prstGeom prst="cloudCallout">
            <a:avLst>
              <a:gd name="adj1" fmla="val 39595"/>
              <a:gd name="adj2" fmla="val 440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bg1"/>
                </a:solidFill>
              </a:rPr>
              <a:t>What if the student is sick?</a:t>
            </a:r>
          </a:p>
        </p:txBody>
      </p:sp>
      <p:sp>
        <p:nvSpPr>
          <p:cNvPr id="11" name="TextBox 10"/>
          <p:cNvSpPr txBox="1"/>
          <p:nvPr/>
        </p:nvSpPr>
        <p:spPr>
          <a:xfrm>
            <a:off x="2627784" y="4227934"/>
            <a:ext cx="4032448" cy="338554"/>
          </a:xfrm>
          <a:prstGeom prst="rect">
            <a:avLst/>
          </a:prstGeom>
          <a:noFill/>
        </p:spPr>
        <p:txBody>
          <a:bodyPr wrap="square" rtlCol="0">
            <a:spAutoFit/>
          </a:bodyPr>
          <a:lstStyle/>
          <a:p>
            <a:r>
              <a:rPr lang="en-AU" sz="1600" dirty="0"/>
              <a:t>You know what to expect from the process</a:t>
            </a:r>
          </a:p>
        </p:txBody>
      </p:sp>
    </p:spTree>
    <p:extLst>
      <p:ext uri="{BB962C8B-B14F-4D97-AF65-F5344CB8AC3E}">
        <p14:creationId xmlns:p14="http://schemas.microsoft.com/office/powerpoint/2010/main" val="308079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will I know when to apply?</a:t>
            </a:r>
          </a:p>
        </p:txBody>
      </p:sp>
      <p:sp>
        <p:nvSpPr>
          <p:cNvPr id="3" name="Date Placeholder 2"/>
          <p:cNvSpPr>
            <a:spLocks noGrp="1"/>
          </p:cNvSpPr>
          <p:nvPr>
            <p:ph type="dt" sz="half" idx="10"/>
          </p:nvPr>
        </p:nvSpPr>
        <p:spPr/>
        <p:txBody>
          <a:bodyPr/>
          <a:lstStyle/>
          <a:p>
            <a:r>
              <a:rPr lang="en-AU" dirty="0"/>
              <a:t>October 2017</a:t>
            </a:r>
          </a:p>
        </p:txBody>
      </p:sp>
      <p:sp>
        <p:nvSpPr>
          <p:cNvPr id="4" name="Footer Placeholder 3"/>
          <p:cNvSpPr>
            <a:spLocks noGrp="1"/>
          </p:cNvSpPr>
          <p:nvPr>
            <p:ph type="ftr" sz="quarter" idx="11"/>
          </p:nvPr>
        </p:nvSpPr>
        <p:spPr>
          <a:xfrm>
            <a:off x="375014" y="4869656"/>
            <a:ext cx="3960440" cy="273844"/>
          </a:xfrm>
        </p:spPr>
        <p:txBody>
          <a:bodyPr/>
          <a:lstStyle/>
          <a:p>
            <a:r>
              <a:rPr lang="en-AU"/>
              <a:t>© NSW Department of Education | Opportunity class and selective high school placement</a:t>
            </a:r>
            <a:endParaRPr lang="en-AU" dirty="0"/>
          </a:p>
        </p:txBody>
      </p:sp>
      <p:sp>
        <p:nvSpPr>
          <p:cNvPr id="7" name="Content Placeholder 7"/>
          <p:cNvSpPr txBox="1">
            <a:spLocks/>
          </p:cNvSpPr>
          <p:nvPr/>
        </p:nvSpPr>
        <p:spPr>
          <a:xfrm>
            <a:off x="395536" y="1200153"/>
            <a:ext cx="8064895" cy="3549474"/>
          </a:xfrm>
          <a:prstGeom prst="rect">
            <a:avLst/>
          </a:prstGeom>
        </p:spPr>
        <p:txBody>
          <a:bodyPr>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AU" sz="2400" dirty="0">
                <a:solidFill>
                  <a:srgbClr val="FFFFFF"/>
                </a:solidFill>
              </a:rPr>
              <a:t>The school will send you a letter with a tear-off section you will return to the school to say you will be applying.</a:t>
            </a:r>
          </a:p>
          <a:p>
            <a:pPr lvl="2"/>
            <a:r>
              <a:rPr lang="en-AU" sz="2400" dirty="0">
                <a:solidFill>
                  <a:srgbClr val="FFFFFF"/>
                </a:solidFill>
              </a:rPr>
              <a:t>This tear-off is not the application.</a:t>
            </a:r>
          </a:p>
          <a:p>
            <a:pPr lvl="2"/>
            <a:r>
              <a:rPr lang="en-AU" sz="2400" dirty="0">
                <a:solidFill>
                  <a:srgbClr val="FFFFFF"/>
                </a:solidFill>
              </a:rPr>
              <a:t>It will tell the school that they will need to provide school assessment scores for your child.</a:t>
            </a:r>
          </a:p>
          <a:p>
            <a:pPr lvl="2"/>
            <a:r>
              <a:rPr lang="en-AU" sz="2400" dirty="0">
                <a:solidFill>
                  <a:srgbClr val="FFFFFF"/>
                </a:solidFill>
              </a:rPr>
              <a:t>You will be directed to the web site where you can apply online.</a:t>
            </a:r>
          </a:p>
        </p:txBody>
      </p:sp>
    </p:spTree>
    <p:extLst>
      <p:ext uri="{BB962C8B-B14F-4D97-AF65-F5344CB8AC3E}">
        <p14:creationId xmlns:p14="http://schemas.microsoft.com/office/powerpoint/2010/main" val="3254470279"/>
      </p:ext>
    </p:extLst>
  </p:cSld>
  <p:clrMapOvr>
    <a:masterClrMapping/>
  </p:clrMapOvr>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itle Slide 3">
  <a:themeElements>
    <a:clrScheme name="Grey">
      <a:dk1>
        <a:srgbClr val="394A59"/>
      </a:dk1>
      <a:lt1>
        <a:sysClr val="window" lastClr="FFFFFF"/>
      </a:lt1>
      <a:dk2>
        <a:srgbClr val="6785A1"/>
      </a:dk2>
      <a:lt2>
        <a:srgbClr val="FFFFFF"/>
      </a:lt2>
      <a:accent1>
        <a:srgbClr val="394A59"/>
      </a:accent1>
      <a:accent2>
        <a:srgbClr val="394A59"/>
      </a:accent2>
      <a:accent3>
        <a:srgbClr val="394A59"/>
      </a:accent3>
      <a:accent4>
        <a:srgbClr val="394A59"/>
      </a:accent4>
      <a:accent5>
        <a:srgbClr val="394A59"/>
      </a:accent5>
      <a:accent6>
        <a:srgbClr val="394A59"/>
      </a:accent6>
      <a:hlink>
        <a:srgbClr val="6785A1"/>
      </a:hlink>
      <a:folHlink>
        <a:srgbClr val="394A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le Slide 3">
  <a:themeElements>
    <a:clrScheme name="Grey">
      <a:dk1>
        <a:srgbClr val="394A59"/>
      </a:dk1>
      <a:lt1>
        <a:sysClr val="window" lastClr="FFFFFF"/>
      </a:lt1>
      <a:dk2>
        <a:srgbClr val="6785A1"/>
      </a:dk2>
      <a:lt2>
        <a:srgbClr val="FFFFFF"/>
      </a:lt2>
      <a:accent1>
        <a:srgbClr val="394A59"/>
      </a:accent1>
      <a:accent2>
        <a:srgbClr val="394A59"/>
      </a:accent2>
      <a:accent3>
        <a:srgbClr val="394A59"/>
      </a:accent3>
      <a:accent4>
        <a:srgbClr val="394A59"/>
      </a:accent4>
      <a:accent5>
        <a:srgbClr val="394A59"/>
      </a:accent5>
      <a:accent6>
        <a:srgbClr val="394A59"/>
      </a:accent6>
      <a:hlink>
        <a:srgbClr val="6785A1"/>
      </a:hlink>
      <a:folHlink>
        <a:srgbClr val="394A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itle Slide 3">
  <a:themeElements>
    <a:clrScheme name="Grey">
      <a:dk1>
        <a:srgbClr val="394A59"/>
      </a:dk1>
      <a:lt1>
        <a:sysClr val="window" lastClr="FFFFFF"/>
      </a:lt1>
      <a:dk2>
        <a:srgbClr val="6785A1"/>
      </a:dk2>
      <a:lt2>
        <a:srgbClr val="FFFFFF"/>
      </a:lt2>
      <a:accent1>
        <a:srgbClr val="394A59"/>
      </a:accent1>
      <a:accent2>
        <a:srgbClr val="394A59"/>
      </a:accent2>
      <a:accent3>
        <a:srgbClr val="394A59"/>
      </a:accent3>
      <a:accent4>
        <a:srgbClr val="394A59"/>
      </a:accent4>
      <a:accent5>
        <a:srgbClr val="394A59"/>
      </a:accent5>
      <a:accent6>
        <a:srgbClr val="394A59"/>
      </a:accent6>
      <a:hlink>
        <a:srgbClr val="6785A1"/>
      </a:hlink>
      <a:folHlink>
        <a:srgbClr val="394A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3491</TotalTime>
  <Words>4038</Words>
  <Application>Microsoft Office PowerPoint</Application>
  <PresentationFormat>On-screen Show (16:9)</PresentationFormat>
  <Paragraphs>437</Paragraphs>
  <Slides>39</Slides>
  <Notes>30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39</vt:i4>
      </vt:variant>
    </vt:vector>
  </HeadingPairs>
  <TitlesOfParts>
    <vt:vector size="53" baseType="lpstr">
      <vt:lpstr>MS PGothic</vt:lpstr>
      <vt:lpstr>MS PGothic</vt:lpstr>
      <vt:lpstr>Arial</vt:lpstr>
      <vt:lpstr>Arial Narrow</vt:lpstr>
      <vt:lpstr>Arial Narrow Bold</vt:lpstr>
      <vt:lpstr>Calibri</vt:lpstr>
      <vt:lpstr>Courier New</vt:lpstr>
      <vt:lpstr>Montserrat</vt:lpstr>
      <vt:lpstr>Montserrat Light</vt:lpstr>
      <vt:lpstr>Wingdings</vt:lpstr>
      <vt:lpstr>Office Theme</vt:lpstr>
      <vt:lpstr>Title Slide 3</vt:lpstr>
      <vt:lpstr>1_Title Slide 3</vt:lpstr>
      <vt:lpstr>2_Title Slide 3</vt:lpstr>
      <vt:lpstr>What are opportunity classes and selective high schools?</vt:lpstr>
      <vt:lpstr>AIMs</vt:lpstr>
      <vt:lpstr>purpose</vt:lpstr>
      <vt:lpstr>What is different?</vt:lpstr>
      <vt:lpstr>Characteristics of the gifted and talented</vt:lpstr>
      <vt:lpstr>Number of opportunity classes</vt:lpstr>
      <vt:lpstr>Application rates</vt:lpstr>
      <vt:lpstr>Why read the application information? </vt:lpstr>
      <vt:lpstr>How will I know when to apply?</vt:lpstr>
      <vt:lpstr>Application dates</vt:lpstr>
      <vt:lpstr>Completing an online application</vt:lpstr>
      <vt:lpstr>Completing an online application</vt:lpstr>
      <vt:lpstr>Choices</vt:lpstr>
      <vt:lpstr>Order of choices</vt:lpstr>
      <vt:lpstr>Example of an oc placement outcome information</vt:lpstr>
      <vt:lpstr>Change of choice</vt:lpstr>
      <vt:lpstr>Criteria for entry</vt:lpstr>
      <vt:lpstr> </vt:lpstr>
      <vt:lpstr>Opportunity class placement</vt:lpstr>
      <vt:lpstr>What is the difference between school assessment scores and placement test scores?</vt:lpstr>
      <vt:lpstr>Gifted and talented</vt:lpstr>
      <vt:lpstr>Composition of the calculated placement score</vt:lpstr>
      <vt:lpstr>PowerPoint Presentation</vt:lpstr>
      <vt:lpstr>Test items</vt:lpstr>
      <vt:lpstr>Sample oc english test item</vt:lpstr>
      <vt:lpstr>Sample oc general ability test item</vt:lpstr>
      <vt:lpstr>Sample oc mathematics test item</vt:lpstr>
      <vt:lpstr>Preparation</vt:lpstr>
      <vt:lpstr>Test dates</vt:lpstr>
      <vt:lpstr>Special considerations</vt:lpstr>
      <vt:lpstr>Special test provisions</vt:lpstr>
      <vt:lpstr>After the test</vt:lpstr>
      <vt:lpstr>Illness/Misadventure</vt:lpstr>
      <vt:lpstr>Selection committees</vt:lpstr>
      <vt:lpstr>Considerations</vt:lpstr>
      <vt:lpstr>Placement outcome information</vt:lpstr>
      <vt:lpstr>Appeals</vt:lpstr>
      <vt:lpstr>Contact details</vt:lpstr>
      <vt:lpstr>facebook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Victor Tan</cp:lastModifiedBy>
  <cp:revision>249</cp:revision>
  <cp:lastPrinted>2018-05-03T22:14:22Z</cp:lastPrinted>
  <dcterms:created xsi:type="dcterms:W3CDTF">2015-09-06T11:20:53Z</dcterms:created>
  <dcterms:modified xsi:type="dcterms:W3CDTF">2020-03-18T22:37:26Z</dcterms:modified>
</cp:coreProperties>
</file>